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charts/chart1.xml" ContentType="application/vnd.openxmlformats-officedocument.drawingml.chart+xml"/>
  <Override PartName="/ppt/notesSlides/notesSlide6.xml" ContentType="application/vnd.openxmlformats-officedocument.presentationml.notesSlide+xml"/>
  <Override PartName="/ppt/charts/chart2.xml" ContentType="application/vnd.openxmlformats-officedocument.drawingml.chart+xml"/>
  <Override PartName="/ppt/drawings/drawing1.xml" ContentType="application/vnd.openxmlformats-officedocument.drawingml.chartshapes+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charts/chart3.xml" ContentType="application/vnd.openxmlformats-officedocument.drawingml.chart+xml"/>
  <Override PartName="/ppt/notesSlides/notesSlide10.xml" ContentType="application/vnd.openxmlformats-officedocument.presentationml.notesSlide+xml"/>
  <Override PartName="/ppt/charts/chart4.xml" ContentType="application/vnd.openxmlformats-officedocument.drawingml.chart+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charts/chart5.xml" ContentType="application/vnd.openxmlformats-officedocument.drawingml.chart+xml"/>
  <Override PartName="/ppt/notesSlides/notesSlide13.xml" ContentType="application/vnd.openxmlformats-officedocument.presentationml.notesSlide+xml"/>
  <Override PartName="/ppt/charts/chart6.xml" ContentType="application/vnd.openxmlformats-officedocument.drawingml.chart+xml"/>
  <Override PartName="/ppt/notesSlides/notesSlide14.xml" ContentType="application/vnd.openxmlformats-officedocument.presentationml.notesSlide+xml"/>
  <Override PartName="/ppt/charts/chart7.xml" ContentType="application/vnd.openxmlformats-officedocument.drawingml.chart+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charts/chart8.xml" ContentType="application/vnd.openxmlformats-officedocument.drawingml.char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93455" r:id="rId4"/>
  </p:sldMasterIdLst>
  <p:notesMasterIdLst>
    <p:notesMasterId r:id="rId22"/>
  </p:notes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 id="268" r:id="rId17"/>
    <p:sldId id="270" r:id="rId18"/>
    <p:sldId id="269" r:id="rId19"/>
    <p:sldId id="271" r:id="rId20"/>
    <p:sldId id="272" r:id="rId21"/>
  </p:sldIdLst>
  <p:sldSz cx="9144000" cy="5143500" type="screen16x9"/>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AED0D"/>
    <a:srgbClr val="D2C60D"/>
    <a:srgbClr val="153177"/>
    <a:srgbClr val="3CBDC6"/>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2515" autoAdjust="0"/>
    <p:restoredTop sz="71445" autoAdjust="0"/>
  </p:normalViewPr>
  <p:slideViewPr>
    <p:cSldViewPr snapToGrid="0" snapToObjects="1">
      <p:cViewPr>
        <p:scale>
          <a:sx n="76" d="100"/>
          <a:sy n="76" d="100"/>
        </p:scale>
        <p:origin x="-960" y="-102"/>
      </p:cViewPr>
      <p:guideLst>
        <p:guide orient="horz" pos="1620"/>
        <p:guide pos="2880"/>
      </p:guideLst>
    </p:cSldViewPr>
  </p:slideViewPr>
  <p:notesTextViewPr>
    <p:cViewPr>
      <p:scale>
        <a:sx n="100" d="100"/>
        <a:sy n="100" d="100"/>
      </p:scale>
      <p:origin x="0" y="0"/>
    </p:cViewPr>
  </p:notesTextViewPr>
  <p:sorterViewPr>
    <p:cViewPr>
      <p:scale>
        <a:sx n="149" d="100"/>
        <a:sy n="149"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tableStyles" Target="tableStyles.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presProps" Target="presProp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notesMaster" Target="notesMasters/notesMaster1.xml"/></Relationships>
</file>

<file path=ppt/charts/_rels/chart1.xml.rels><?xml version="1.0" encoding="UTF-8" standalone="yes"?>
<Relationships xmlns="http://schemas.openxmlformats.org/package/2006/relationships"><Relationship Id="rId1" Type="http://schemas.openxmlformats.org/officeDocument/2006/relationships/oleObject" Target="Macintosh%20HD:Users:arnaudmalaise:Documents:__Revend:Chiffres%20(bilan,%20rapports,%20indicateurs...):Stats%20construites:salaires_temps_W_ocde_2014.xlsx" TargetMode="External"/></Relationships>
</file>

<file path=ppt/charts/_rels/chart2.xml.rels><?xml version="1.0" encoding="UTF-8" standalone="yes"?>
<Relationships xmlns="http://schemas.openxmlformats.org/package/2006/relationships"><Relationship Id="rId2" Type="http://schemas.openxmlformats.org/officeDocument/2006/relationships/chartUserShapes" Target="../drawings/drawing1.xml"/><Relationship Id="rId1" Type="http://schemas.openxmlformats.org/officeDocument/2006/relationships/oleObject" Target="Macintosh%20HD:Users:arnaudmalaise:Documents:__Revend:Chiffres%20(bilan,%20rapports,%20indicateurs...):Stats%20construites:salaires_temps_W_ocde_2014.xlsx" TargetMode="External"/></Relationships>
</file>

<file path=ppt/charts/_rels/chart3.xml.rels><?xml version="1.0" encoding="UTF-8" standalone="yes"?>
<Relationships xmlns="http://schemas.openxmlformats.org/package/2006/relationships"><Relationship Id="rId1" Type="http://schemas.openxmlformats.org/officeDocument/2006/relationships/oleObject" Target="Macintosh%20HD:Users:arnaudmalaise:Documents:__Revend:Chiffres%20(bilan,%20rapports,%20indicateurs...):Stats%20construites:taille_classes_ocde_2014.xlsx" TargetMode="External"/></Relationships>
</file>

<file path=ppt/charts/_rels/chart4.xml.rels><?xml version="1.0" encoding="UTF-8" standalone="yes"?>
<Relationships xmlns="http://schemas.openxmlformats.org/package/2006/relationships"><Relationship Id="rId1" Type="http://schemas.openxmlformats.org/officeDocument/2006/relationships/oleObject" Target="Macintosh%20HD:Users:arnaudmalaise:Documents:__Revend:affiches:classes%20surcharg&#233;es.xlsx" TargetMode="External"/></Relationships>
</file>

<file path=ppt/charts/_rels/chart5.xml.rels><?xml version="1.0" encoding="UTF-8" standalone="yes"?>
<Relationships xmlns="http://schemas.openxmlformats.org/package/2006/relationships"><Relationship Id="rId1" Type="http://schemas.openxmlformats.org/officeDocument/2006/relationships/oleObject" Target="Macintosh%20HD:Users:arnaudmalaise:Documents:__Revend:Chiffres%20(bilan,%20rapports,%20indicateurs...):Stats%20construites:salaires_temps_W_ocde_2014.xlsx" TargetMode="External"/></Relationships>
</file>

<file path=ppt/charts/_rels/chart6.xml.rels><?xml version="1.0" encoding="UTF-8" standalone="yes"?>
<Relationships xmlns="http://schemas.openxmlformats.org/package/2006/relationships"><Relationship Id="rId1" Type="http://schemas.openxmlformats.org/officeDocument/2006/relationships/oleObject" Target="Macintosh%20HD:Users:arnaudmalaise:Documents:__Revend:affiches:salaires_FP.xlsx" TargetMode="External"/></Relationships>
</file>

<file path=ppt/charts/_rels/chart7.xml.rels><?xml version="1.0" encoding="UTF-8" standalone="yes"?>
<Relationships xmlns="http://schemas.openxmlformats.org/package/2006/relationships"><Relationship Id="rId1" Type="http://schemas.openxmlformats.org/officeDocument/2006/relationships/oleObject" Target="Macintosh%20HD:Users:arnaudmalaise:Documents:__Revend:Chiffres%20(bilan,%20rapports,%20indicateurs...):Stats%20construites:Carri&#232;re_PE_r&#233;elle-esp&#233;r&#233;e_09_2015.xlsx" TargetMode="External"/></Relationships>
</file>

<file path=ppt/charts/_rels/chart8.xml.rels><?xml version="1.0" encoding="UTF-8" standalone="yes"?>
<Relationships xmlns="http://schemas.openxmlformats.org/package/2006/relationships"><Relationship Id="rId1" Type="http://schemas.openxmlformats.org/officeDocument/2006/relationships/oleObject" Target="Macintosh%20HD:Users:arnaudmalaise:Documents:__Revend:affiches:classes%20surcharg&#233;es.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06"/>
    </mc:Choice>
    <mc:Fallback>
      <c:style val="6"/>
    </mc:Fallback>
  </mc:AlternateContent>
  <c:chart>
    <c:autoTitleDeleted val="0"/>
    <c:plotArea>
      <c:layout/>
      <c:barChart>
        <c:barDir val="bar"/>
        <c:grouping val="clustered"/>
        <c:varyColors val="0"/>
        <c:ser>
          <c:idx val="0"/>
          <c:order val="0"/>
          <c:invertIfNegative val="0"/>
          <c:dPt>
            <c:idx val="7"/>
            <c:invertIfNegative val="0"/>
            <c:bubble3D val="0"/>
            <c:spPr>
              <a:solidFill>
                <a:srgbClr val="C0504D"/>
              </a:solidFill>
            </c:spPr>
          </c:dPt>
          <c:dPt>
            <c:idx val="10"/>
            <c:invertIfNegative val="0"/>
            <c:bubble3D val="0"/>
            <c:spPr>
              <a:solidFill>
                <a:schemeClr val="tx2"/>
              </a:solidFill>
            </c:spPr>
          </c:dPt>
          <c:dPt>
            <c:idx val="12"/>
            <c:invertIfNegative val="0"/>
            <c:bubble3D val="0"/>
          </c:dPt>
          <c:dPt>
            <c:idx val="15"/>
            <c:invertIfNegative val="0"/>
            <c:bubble3D val="0"/>
          </c:dPt>
          <c:dPt>
            <c:idx val="25"/>
            <c:invertIfNegative val="0"/>
            <c:bubble3D val="0"/>
          </c:dPt>
          <c:dLbls>
            <c:dLbl>
              <c:idx val="7"/>
              <c:spPr>
                <a:ln>
                  <a:solidFill>
                    <a:srgbClr val="C0504D"/>
                  </a:solidFill>
                </a:ln>
              </c:spPr>
              <c:txPr>
                <a:bodyPr/>
                <a:lstStyle/>
                <a:p>
                  <a:pPr>
                    <a:defRPr sz="1600" b="1">
                      <a:latin typeface="Fira Sans"/>
                      <a:cs typeface="Fira Sans"/>
                    </a:defRPr>
                  </a:pPr>
                  <a:endParaRPr lang="fr-FR"/>
                </a:p>
              </c:txPr>
              <c:showLegendKey val="0"/>
              <c:showVal val="1"/>
              <c:showCatName val="0"/>
              <c:showSerName val="0"/>
              <c:showPercent val="0"/>
              <c:showBubbleSize val="0"/>
            </c:dLbl>
            <c:dLbl>
              <c:idx val="10"/>
              <c:spPr>
                <a:ln>
                  <a:solidFill>
                    <a:schemeClr val="tx2"/>
                  </a:solidFill>
                </a:ln>
              </c:spPr>
              <c:txPr>
                <a:bodyPr/>
                <a:lstStyle/>
                <a:p>
                  <a:pPr>
                    <a:defRPr sz="1600" b="1">
                      <a:latin typeface="Fira Sans"/>
                      <a:cs typeface="Fira Sans"/>
                    </a:defRPr>
                  </a:pPr>
                  <a:endParaRPr lang="fr-FR"/>
                </a:p>
              </c:txPr>
              <c:showLegendKey val="0"/>
              <c:showVal val="1"/>
              <c:showCatName val="0"/>
              <c:showSerName val="0"/>
              <c:showPercent val="0"/>
              <c:showBubbleSize val="0"/>
            </c:dLbl>
            <c:spPr>
              <a:noFill/>
              <a:ln>
                <a:noFill/>
              </a:ln>
              <a:effectLst/>
            </c:spPr>
            <c:txPr>
              <a:bodyPr/>
              <a:lstStyle/>
              <a:p>
                <a:pPr>
                  <a:defRPr sz="1600" b="1">
                    <a:latin typeface="Fira Sans"/>
                    <a:cs typeface="Fira Sans"/>
                  </a:defRPr>
                </a:pPr>
                <a:endParaRPr lang="fr-FR"/>
              </a:p>
            </c:txPr>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'tps W'!$A$3:$A$14</c:f>
              <c:strCache>
                <c:ptCount val="12"/>
                <c:pt idx="0">
                  <c:v>Grèce</c:v>
                </c:pt>
                <c:pt idx="1">
                  <c:v>Pologne</c:v>
                </c:pt>
                <c:pt idx="2">
                  <c:v>Finlande</c:v>
                </c:pt>
                <c:pt idx="3">
                  <c:v>Angletere</c:v>
                </c:pt>
                <c:pt idx="4">
                  <c:v>Belgique (fr)</c:v>
                </c:pt>
                <c:pt idx="5">
                  <c:v>Japon</c:v>
                </c:pt>
                <c:pt idx="6">
                  <c:v>Italie</c:v>
                </c:pt>
                <c:pt idx="7">
                  <c:v>Moy. UE21</c:v>
                </c:pt>
                <c:pt idx="8">
                  <c:v>Allemagne</c:v>
                </c:pt>
                <c:pt idx="9">
                  <c:v>Espagne</c:v>
                </c:pt>
                <c:pt idx="10">
                  <c:v>France</c:v>
                </c:pt>
                <c:pt idx="11">
                  <c:v>Pays-Bas</c:v>
                </c:pt>
              </c:strCache>
            </c:strRef>
          </c:cat>
          <c:val>
            <c:numRef>
              <c:f>'tps W'!$B$3:$B$14</c:f>
              <c:numCache>
                <c:formatCode>#,##0</c:formatCode>
                <c:ptCount val="12"/>
                <c:pt idx="0">
                  <c:v>569.43000000000006</c:v>
                </c:pt>
                <c:pt idx="1">
                  <c:v>632.95999999999935</c:v>
                </c:pt>
                <c:pt idx="2">
                  <c:v>673.2</c:v>
                </c:pt>
                <c:pt idx="3">
                  <c:v>680.4</c:v>
                </c:pt>
                <c:pt idx="4">
                  <c:v>721.10400000000004</c:v>
                </c:pt>
                <c:pt idx="5">
                  <c:v>731.35949999999946</c:v>
                </c:pt>
                <c:pt idx="6">
                  <c:v>752.40000000000009</c:v>
                </c:pt>
                <c:pt idx="7">
                  <c:v>753.90627466017554</c:v>
                </c:pt>
                <c:pt idx="8">
                  <c:v>804.34644252385613</c:v>
                </c:pt>
                <c:pt idx="9">
                  <c:v>880</c:v>
                </c:pt>
                <c:pt idx="10">
                  <c:v>900</c:v>
                </c:pt>
                <c:pt idx="11">
                  <c:v>930</c:v>
                </c:pt>
              </c:numCache>
            </c:numRef>
          </c:val>
        </c:ser>
        <c:dLbls>
          <c:showLegendKey val="0"/>
          <c:showVal val="1"/>
          <c:showCatName val="0"/>
          <c:showSerName val="0"/>
          <c:showPercent val="0"/>
          <c:showBubbleSize val="0"/>
        </c:dLbls>
        <c:gapWidth val="150"/>
        <c:axId val="18489856"/>
        <c:axId val="18297920"/>
      </c:barChart>
      <c:catAx>
        <c:axId val="18489856"/>
        <c:scaling>
          <c:orientation val="minMax"/>
        </c:scaling>
        <c:delete val="0"/>
        <c:axPos val="l"/>
        <c:numFmt formatCode="General" sourceLinked="0"/>
        <c:majorTickMark val="out"/>
        <c:minorTickMark val="none"/>
        <c:tickLblPos val="nextTo"/>
        <c:txPr>
          <a:bodyPr/>
          <a:lstStyle/>
          <a:p>
            <a:pPr>
              <a:defRPr sz="1600" b="1">
                <a:latin typeface="Fira Sans"/>
                <a:cs typeface="Fira Sans"/>
              </a:defRPr>
            </a:pPr>
            <a:endParaRPr lang="fr-FR"/>
          </a:p>
        </c:txPr>
        <c:crossAx val="18297920"/>
        <c:crosses val="autoZero"/>
        <c:auto val="1"/>
        <c:lblAlgn val="ctr"/>
        <c:lblOffset val="100"/>
        <c:noMultiLvlLbl val="0"/>
      </c:catAx>
      <c:valAx>
        <c:axId val="18297920"/>
        <c:scaling>
          <c:orientation val="minMax"/>
        </c:scaling>
        <c:delete val="1"/>
        <c:axPos val="b"/>
        <c:majorGridlines/>
        <c:minorGridlines/>
        <c:numFmt formatCode="#,##0" sourceLinked="1"/>
        <c:majorTickMark val="out"/>
        <c:minorTickMark val="none"/>
        <c:tickLblPos val="nextTo"/>
        <c:crossAx val="18489856"/>
        <c:crosses val="autoZero"/>
        <c:crossBetween val="between"/>
      </c:valAx>
    </c:plotArea>
    <c:plotVisOnly val="1"/>
    <c:dispBlanksAs val="gap"/>
    <c:showDLblsOverMax val="0"/>
  </c:chart>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1"/>
    <c:plotArea>
      <c:layout>
        <c:manualLayout>
          <c:layoutTarget val="inner"/>
          <c:xMode val="edge"/>
          <c:yMode val="edge"/>
          <c:x val="0.106557216860999"/>
          <c:y val="0.149074696141063"/>
          <c:w val="0.85805453577955004"/>
          <c:h val="0.85053335217366899"/>
        </c:manualLayout>
      </c:layout>
      <c:ofPieChart>
        <c:ofPieType val="pie"/>
        <c:varyColors val="1"/>
        <c:ser>
          <c:idx val="0"/>
          <c:order val="0"/>
          <c:explosion val="25"/>
          <c:dLbls>
            <c:dLbl>
              <c:idx val="0"/>
              <c:tx>
                <c:rich>
                  <a:bodyPr/>
                  <a:lstStyle/>
                  <a:p>
                    <a:fld id="{88594CC1-370D-4747-857B-82216CCBB7D8}" type="CATEGORYNAME">
                      <a:rPr lang="en-US">
                        <a:latin typeface="Helvetica" charset="-52"/>
                        <a:ea typeface="Helvetica" charset="-52"/>
                        <a:cs typeface="Helvetica" charset="-52"/>
                      </a:rPr>
                      <a:pPr/>
                      <a:t>[NOM DE CATÉGORIE]</a:t>
                    </a:fld>
                    <a:endParaRPr lang="fr-FR"/>
                  </a:p>
                </c:rich>
              </c:tx>
              <c:dLblPos val="bestFit"/>
              <c:showLegendKey val="0"/>
              <c:showVal val="0"/>
              <c:showCatName val="1"/>
              <c:showSerName val="0"/>
              <c:showPercent val="0"/>
              <c:showBubbleSize val="0"/>
              <c:extLst>
                <c:ext xmlns:c15="http://schemas.microsoft.com/office/drawing/2012/chart" uri="{CE6537A1-D6FC-4f65-9D91-7224C49458BB}">
                  <c15:layout/>
                  <c15:dlblFieldTable/>
                  <c15:showDataLabelsRange val="0"/>
                </c:ext>
              </c:extLst>
            </c:dLbl>
            <c:dLbl>
              <c:idx val="1"/>
              <c:tx>
                <c:rich>
                  <a:bodyPr/>
                  <a:lstStyle/>
                  <a:p>
                    <a:fld id="{A513AFED-E4C9-EB4A-8417-C1EBDFC2E8EA}" type="CATEGORYNAME">
                      <a:rPr lang="en-US" smtClean="0">
                        <a:latin typeface="Helvetica" charset="-52"/>
                        <a:ea typeface="Helvetica" charset="-52"/>
                        <a:cs typeface="Helvetica" charset="-52"/>
                      </a:rPr>
                      <a:pPr/>
                      <a:t>[NOM DE CATÉGORIE]</a:t>
                    </a:fld>
                    <a:endParaRPr lang="fr-FR"/>
                  </a:p>
                </c:rich>
              </c:tx>
              <c:dLblPos val="bestFit"/>
              <c:showLegendKey val="0"/>
              <c:showVal val="0"/>
              <c:showCatName val="1"/>
              <c:showSerName val="0"/>
              <c:showPercent val="0"/>
              <c:showBubbleSize val="0"/>
              <c:extLst>
                <c:ext xmlns:c15="http://schemas.microsoft.com/office/drawing/2012/chart" uri="{CE6537A1-D6FC-4f65-9D91-7224C49458BB}">
                  <c15:layout/>
                  <c15:dlblFieldTable/>
                  <c15:showDataLabelsRange val="0"/>
                </c:ext>
              </c:extLst>
            </c:dLbl>
            <c:dLbl>
              <c:idx val="2"/>
              <c:layout>
                <c:manualLayout>
                  <c:x val="-1.27242504300198E-3"/>
                  <c:y val="-6.0787428292196799E-2"/>
                </c:manualLayout>
              </c:layout>
              <c:tx>
                <c:rich>
                  <a:bodyPr/>
                  <a:lstStyle/>
                  <a:p>
                    <a:fld id="{01359F02-ED90-AE4A-87A6-BAFD6312530A}" type="CATEGORYNAME">
                      <a:rPr lang="en-US">
                        <a:latin typeface="Helvetica" charset="-52"/>
                        <a:ea typeface="Helvetica" charset="-52"/>
                        <a:cs typeface="Helvetica" charset="-52"/>
                      </a:rPr>
                      <a:pPr/>
                      <a:t>[NOM DE CATÉGORIE]</a:t>
                    </a:fld>
                    <a:endParaRPr lang="fr-FR"/>
                  </a:p>
                </c:rich>
              </c:tx>
              <c:dLblPos val="bestFit"/>
              <c:showLegendKey val="0"/>
              <c:showVal val="0"/>
              <c:showCatName val="1"/>
              <c:showSerName val="0"/>
              <c:showPercent val="0"/>
              <c:showBubbleSize val="0"/>
              <c:extLst>
                <c:ext xmlns:c15="http://schemas.microsoft.com/office/drawing/2012/chart" uri="{CE6537A1-D6FC-4f65-9D91-7224C49458BB}">
                  <c15:layout/>
                  <c15:dlblFieldTable/>
                  <c15:showDataLabelsRange val="0"/>
                </c:ext>
              </c:extLst>
            </c:dLbl>
            <c:dLbl>
              <c:idx val="3"/>
              <c:layout>
                <c:manualLayout>
                  <c:x val="-1.8482648694537401E-2"/>
                  <c:y val="-1.6264239073908698E-2"/>
                </c:manualLayout>
              </c:layout>
              <c:dLblPos val="bestFit"/>
              <c:showLegendKey val="0"/>
              <c:showVal val="0"/>
              <c:showCatName val="1"/>
              <c:showSerName val="0"/>
              <c:showPercent val="0"/>
              <c:showBubbleSize val="0"/>
              <c:extLst>
                <c:ext xmlns:c15="http://schemas.microsoft.com/office/drawing/2012/chart" uri="{CE6537A1-D6FC-4f65-9D91-7224C49458BB}">
                  <c15:layout>
                    <c:manualLayout>
                      <c:w val="0.353987421819505"/>
                      <c:h val="0.116785028672346"/>
                    </c:manualLayout>
                  </c15:layout>
                </c:ext>
              </c:extLst>
            </c:dLbl>
            <c:spPr>
              <a:noFill/>
              <a:ln>
                <a:noFill/>
              </a:ln>
              <a:effectLst/>
            </c:spPr>
            <c:txPr>
              <a:bodyPr/>
              <a:lstStyle/>
              <a:p>
                <a:pPr>
                  <a:defRPr sz="1400" b="1">
                    <a:latin typeface="Helvetica" charset="-52"/>
                    <a:ea typeface="Helvetica" charset="-52"/>
                    <a:cs typeface="Helvetica" charset="-52"/>
                  </a:defRPr>
                </a:pPr>
                <a:endParaRPr lang="fr-FR"/>
              </a:p>
            </c:txPr>
            <c:dLblPos val="bestFit"/>
            <c:showLegendKey val="0"/>
            <c:showVal val="0"/>
            <c:showCatName val="1"/>
            <c:showSerName val="0"/>
            <c:showPercent val="0"/>
            <c:showBubbleSize val="0"/>
            <c:showLeaderLines val="1"/>
            <c:extLst>
              <c:ext xmlns:c15="http://schemas.microsoft.com/office/drawing/2012/chart" uri="{CE6537A1-D6FC-4f65-9D91-7224C49458BB}">
                <c15:layout/>
              </c:ext>
            </c:extLst>
          </c:dLbls>
          <c:cat>
            <c:strRef>
              <c:f>'temps W etude MEN'!$A$2:$A$6</c:f>
              <c:strCache>
                <c:ptCount val="5"/>
                <c:pt idx="0">
                  <c:v>Heures passées avec les élèves </c:v>
                </c:pt>
                <c:pt idx="1">
                  <c:v>Activités de préparation/correction</c:v>
                </c:pt>
                <c:pt idx="2">
                  <c:v>Travail avec autres enseignants</c:v>
                </c:pt>
                <c:pt idx="3">
                  <c:v>Rencontres avec les parents</c:v>
                </c:pt>
                <c:pt idx="4">
                  <c:v>Autres tâches</c:v>
                </c:pt>
              </c:strCache>
            </c:strRef>
          </c:cat>
          <c:val>
            <c:numRef>
              <c:f>'temps W etude MEN'!$B$2:$B$6</c:f>
              <c:numCache>
                <c:formatCode>0.00</c:formatCode>
                <c:ptCount val="5"/>
                <c:pt idx="0">
                  <c:v>25.34</c:v>
                </c:pt>
                <c:pt idx="1">
                  <c:v>12.57</c:v>
                </c:pt>
                <c:pt idx="2">
                  <c:v>1.23</c:v>
                </c:pt>
                <c:pt idx="3">
                  <c:v>1.03</c:v>
                </c:pt>
                <c:pt idx="4">
                  <c:v>3.1</c:v>
                </c:pt>
              </c:numCache>
            </c:numRef>
          </c:val>
        </c:ser>
        <c:dLbls>
          <c:dLblPos val="bestFit"/>
          <c:showLegendKey val="0"/>
          <c:showVal val="0"/>
          <c:showCatName val="1"/>
          <c:showSerName val="0"/>
          <c:showPercent val="0"/>
          <c:showBubbleSize val="0"/>
          <c:showLeaderLines val="1"/>
        </c:dLbls>
        <c:gapWidth val="95"/>
        <c:secondPieSize val="75"/>
        <c:serLines/>
      </c:ofPieChart>
    </c:plotArea>
    <c:plotVisOnly val="1"/>
    <c:dispBlanksAs val="gap"/>
    <c:showDLblsOverMax val="0"/>
  </c:chart>
  <c:externalData r:id="rId1">
    <c:autoUpdate val="0"/>
  </c:externalData>
  <c:userShapes r:id="rId2"/>
</c:chartSpace>
</file>

<file path=ppt/charts/chart3.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38"/>
    </mc:Choice>
    <mc:Fallback>
      <c:style val="38"/>
    </mc:Fallback>
  </mc:AlternateContent>
  <c:chart>
    <c:autoTitleDeleted val="0"/>
    <c:plotArea>
      <c:layout/>
      <c:barChart>
        <c:barDir val="bar"/>
        <c:grouping val="clustered"/>
        <c:varyColors val="0"/>
        <c:ser>
          <c:idx val="0"/>
          <c:order val="0"/>
          <c:invertIfNegative val="0"/>
          <c:dPt>
            <c:idx val="6"/>
            <c:invertIfNegative val="0"/>
            <c:bubble3D val="0"/>
            <c:spPr>
              <a:solidFill>
                <a:srgbClr val="3366FF"/>
              </a:solidFill>
            </c:spPr>
          </c:dPt>
          <c:dPt>
            <c:idx val="8"/>
            <c:invertIfNegative val="0"/>
            <c:bubble3D val="0"/>
            <c:spPr>
              <a:solidFill>
                <a:srgbClr val="4F6228"/>
              </a:solidFill>
            </c:spPr>
          </c:dPt>
          <c:dPt>
            <c:idx val="9"/>
            <c:invertIfNegative val="0"/>
            <c:bubble3D val="0"/>
            <c:spPr>
              <a:solidFill>
                <a:srgbClr val="C0504D"/>
              </a:solidFill>
            </c:spPr>
          </c:dPt>
          <c:dLbls>
            <c:dLbl>
              <c:idx val="6"/>
              <c:spPr>
                <a:ln>
                  <a:solidFill>
                    <a:srgbClr val="3366FF"/>
                  </a:solidFill>
                </a:ln>
              </c:spPr>
              <c:txPr>
                <a:bodyPr/>
                <a:lstStyle/>
                <a:p>
                  <a:pPr>
                    <a:defRPr sz="2000" b="1">
                      <a:latin typeface="Fira Sans"/>
                      <a:cs typeface="Fira Sans"/>
                    </a:defRPr>
                  </a:pPr>
                  <a:endParaRPr lang="fr-FR"/>
                </a:p>
              </c:txPr>
              <c:showLegendKey val="0"/>
              <c:showVal val="1"/>
              <c:showCatName val="0"/>
              <c:showSerName val="0"/>
              <c:showPercent val="0"/>
              <c:showBubbleSize val="0"/>
            </c:dLbl>
            <c:spPr>
              <a:noFill/>
              <a:ln>
                <a:noFill/>
              </a:ln>
              <a:effectLst/>
            </c:spPr>
            <c:txPr>
              <a:bodyPr/>
              <a:lstStyle/>
              <a:p>
                <a:pPr>
                  <a:defRPr sz="2000" b="1">
                    <a:latin typeface="Fira Sans"/>
                    <a:cs typeface="Fira Sans"/>
                  </a:defRPr>
                </a:pPr>
                <a:endParaRPr lang="fr-FR"/>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'pays comparables'!$A$2:$A$11</c:f>
              <c:strCache>
                <c:ptCount val="10"/>
                <c:pt idx="0">
                  <c:v>Italie</c:v>
                </c:pt>
                <c:pt idx="1">
                  <c:v>Finlande</c:v>
                </c:pt>
                <c:pt idx="2">
                  <c:v>Portugal</c:v>
                </c:pt>
                <c:pt idx="3">
                  <c:v>Allemagne</c:v>
                </c:pt>
                <c:pt idx="4">
                  <c:v>Belgique (Fr.)</c:v>
                </c:pt>
                <c:pt idx="5">
                  <c:v>Espagne</c:v>
                </c:pt>
                <c:pt idx="6">
                  <c:v>France</c:v>
                </c:pt>
                <c:pt idx="7">
                  <c:v>Royaume-Uni</c:v>
                </c:pt>
                <c:pt idx="8">
                  <c:v>Moyenne UE21</c:v>
                </c:pt>
                <c:pt idx="9">
                  <c:v>Moyenne OCDE</c:v>
                </c:pt>
              </c:strCache>
            </c:strRef>
          </c:cat>
          <c:val>
            <c:numRef>
              <c:f>'pays comparables'!$B$2:$B$11</c:f>
              <c:numCache>
                <c:formatCode>[=0]0.0\ \ ;[&lt;0.05]\ "n.   ";0.0\ \ \ ;@\ \ \ </c:formatCode>
                <c:ptCount val="10"/>
                <c:pt idx="0">
                  <c:v>19.190000000000001</c:v>
                </c:pt>
                <c:pt idx="1">
                  <c:v>19.41</c:v>
                </c:pt>
                <c:pt idx="2">
                  <c:v>20.76</c:v>
                </c:pt>
                <c:pt idx="3">
                  <c:v>20.99</c:v>
                </c:pt>
                <c:pt idx="4">
                  <c:v>21.13</c:v>
                </c:pt>
                <c:pt idx="5">
                  <c:v>21.39</c:v>
                </c:pt>
                <c:pt idx="6">
                  <c:v>22.75</c:v>
                </c:pt>
                <c:pt idx="7">
                  <c:v>25.13</c:v>
                </c:pt>
                <c:pt idx="8">
                  <c:v>19.873400216306191</c:v>
                </c:pt>
                <c:pt idx="9">
                  <c:v>21.35</c:v>
                </c:pt>
              </c:numCache>
            </c:numRef>
          </c:val>
        </c:ser>
        <c:dLbls>
          <c:showLegendKey val="0"/>
          <c:showVal val="1"/>
          <c:showCatName val="0"/>
          <c:showSerName val="0"/>
          <c:showPercent val="0"/>
          <c:showBubbleSize val="0"/>
        </c:dLbls>
        <c:gapWidth val="75"/>
        <c:axId val="18867200"/>
        <c:axId val="18321920"/>
      </c:barChart>
      <c:catAx>
        <c:axId val="18867200"/>
        <c:scaling>
          <c:orientation val="minMax"/>
        </c:scaling>
        <c:delete val="0"/>
        <c:axPos val="l"/>
        <c:numFmt formatCode="General" sourceLinked="0"/>
        <c:majorTickMark val="none"/>
        <c:minorTickMark val="none"/>
        <c:tickLblPos val="nextTo"/>
        <c:txPr>
          <a:bodyPr/>
          <a:lstStyle/>
          <a:p>
            <a:pPr>
              <a:defRPr sz="1600" b="1" i="0">
                <a:latin typeface="Fira Sans"/>
                <a:cs typeface="Fira Sans"/>
              </a:defRPr>
            </a:pPr>
            <a:endParaRPr lang="fr-FR"/>
          </a:p>
        </c:txPr>
        <c:crossAx val="18321920"/>
        <c:crosses val="autoZero"/>
        <c:auto val="1"/>
        <c:lblAlgn val="ctr"/>
        <c:lblOffset val="100"/>
        <c:noMultiLvlLbl val="0"/>
      </c:catAx>
      <c:valAx>
        <c:axId val="18321920"/>
        <c:scaling>
          <c:orientation val="minMax"/>
        </c:scaling>
        <c:delete val="0"/>
        <c:axPos val="b"/>
        <c:numFmt formatCode="#,##0" sourceLinked="0"/>
        <c:majorTickMark val="none"/>
        <c:minorTickMark val="none"/>
        <c:tickLblPos val="nextTo"/>
        <c:crossAx val="18867200"/>
        <c:crosses val="autoZero"/>
        <c:crossBetween val="between"/>
      </c:valAx>
    </c:plotArea>
    <c:plotVisOnly val="1"/>
    <c:dispBlanksAs val="gap"/>
    <c:showDLblsOverMax val="0"/>
  </c:chart>
  <c:txPr>
    <a:bodyPr/>
    <a:lstStyle/>
    <a:p>
      <a:pPr>
        <a:defRPr>
          <a:latin typeface="+mj-lt"/>
        </a:defRPr>
      </a:pPr>
      <a:endParaRPr lang="fr-FR"/>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0"/>
    <c:plotArea>
      <c:layout/>
      <c:barChart>
        <c:barDir val="col"/>
        <c:grouping val="clustered"/>
        <c:varyColors val="0"/>
        <c:ser>
          <c:idx val="0"/>
          <c:order val="0"/>
          <c:spPr>
            <a:solidFill>
              <a:srgbClr val="FF6600"/>
            </a:solidFill>
          </c:spPr>
          <c:invertIfNegative val="0"/>
          <c:dPt>
            <c:idx val="1"/>
            <c:invertIfNegative val="0"/>
            <c:bubble3D val="0"/>
            <c:spPr>
              <a:solidFill>
                <a:schemeClr val="accent2">
                  <a:lumMod val="75000"/>
                </a:schemeClr>
              </a:solidFill>
            </c:spPr>
          </c:dPt>
          <c:dPt>
            <c:idx val="2"/>
            <c:invertIfNegative val="0"/>
            <c:bubble3D val="0"/>
            <c:spPr>
              <a:solidFill>
                <a:schemeClr val="accent3">
                  <a:lumMod val="75000"/>
                </a:schemeClr>
              </a:solidFill>
            </c:spPr>
          </c:dPt>
          <c:cat>
            <c:strRef>
              <c:f>Feuil1!$A$1:$C$1</c:f>
              <c:strCache>
                <c:ptCount val="3"/>
                <c:pt idx="0">
                  <c:v>p l25</c:v>
                </c:pt>
                <c:pt idx="1">
                  <c:v>pl 26</c:v>
                </c:pt>
                <c:pt idx="2">
                  <c:v>pl 30</c:v>
                </c:pt>
              </c:strCache>
            </c:strRef>
          </c:cat>
          <c:val>
            <c:numRef>
              <c:f>Feuil1!$A$2:$C$2</c:f>
              <c:numCache>
                <c:formatCode>#,##0</c:formatCode>
                <c:ptCount val="3"/>
                <c:pt idx="0">
                  <c:v>48394</c:v>
                </c:pt>
                <c:pt idx="1">
                  <c:v>42064</c:v>
                </c:pt>
                <c:pt idx="2">
                  <c:v>7303</c:v>
                </c:pt>
              </c:numCache>
            </c:numRef>
          </c:val>
        </c:ser>
        <c:dLbls>
          <c:showLegendKey val="0"/>
          <c:showVal val="0"/>
          <c:showCatName val="0"/>
          <c:showSerName val="0"/>
          <c:showPercent val="0"/>
          <c:showBubbleSize val="0"/>
        </c:dLbls>
        <c:gapWidth val="150"/>
        <c:axId val="134813184"/>
        <c:axId val="18324800"/>
      </c:barChart>
      <c:catAx>
        <c:axId val="134813184"/>
        <c:scaling>
          <c:orientation val="minMax"/>
        </c:scaling>
        <c:delete val="1"/>
        <c:axPos val="b"/>
        <c:numFmt formatCode="General" sourceLinked="0"/>
        <c:majorTickMark val="out"/>
        <c:minorTickMark val="none"/>
        <c:tickLblPos val="nextTo"/>
        <c:crossAx val="18324800"/>
        <c:crosses val="autoZero"/>
        <c:auto val="1"/>
        <c:lblAlgn val="ctr"/>
        <c:lblOffset val="100"/>
        <c:noMultiLvlLbl val="0"/>
      </c:catAx>
      <c:valAx>
        <c:axId val="18324800"/>
        <c:scaling>
          <c:orientation val="minMax"/>
        </c:scaling>
        <c:delete val="1"/>
        <c:axPos val="l"/>
        <c:numFmt formatCode="#,##0" sourceLinked="1"/>
        <c:majorTickMark val="out"/>
        <c:minorTickMark val="none"/>
        <c:tickLblPos val="nextTo"/>
        <c:crossAx val="134813184"/>
        <c:crosses val="autoZero"/>
        <c:crossBetween val="between"/>
      </c:valAx>
    </c:plotArea>
    <c:plotVisOnly val="1"/>
    <c:dispBlanksAs val="gap"/>
    <c:showDLblsOverMax val="0"/>
  </c:chart>
  <c:spPr>
    <a:ln>
      <a:noFill/>
    </a:ln>
  </c:spPr>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06"/>
    </mc:Choice>
    <mc:Fallback>
      <c:style val="6"/>
    </mc:Fallback>
  </mc:AlternateContent>
  <c:chart>
    <c:autoTitleDeleted val="1"/>
    <c:plotArea>
      <c:layout/>
      <c:barChart>
        <c:barDir val="bar"/>
        <c:grouping val="clustered"/>
        <c:varyColors val="0"/>
        <c:ser>
          <c:idx val="0"/>
          <c:order val="0"/>
          <c:invertIfNegative val="0"/>
          <c:cat>
            <c:strRef>
              <c:f>'salaire moyen 15 ans'!$A$2:$A$33</c:f>
              <c:strCache>
                <c:ptCount val="32"/>
                <c:pt idx="0">
                  <c:v>Hongrie</c:v>
                </c:pt>
                <c:pt idx="1">
                  <c:v>Pologne</c:v>
                </c:pt>
                <c:pt idx="2">
                  <c:v>République tchèque</c:v>
                </c:pt>
                <c:pt idx="3">
                  <c:v>Mexique</c:v>
                </c:pt>
                <c:pt idx="4">
                  <c:v>Chili</c:v>
                </c:pt>
                <c:pt idx="5">
                  <c:v>Grèce</c:v>
                </c:pt>
                <c:pt idx="6">
                  <c:v>Turquie</c:v>
                </c:pt>
                <c:pt idx="7">
                  <c:v>Islande</c:v>
                </c:pt>
                <c:pt idx="8">
                  <c:v>Slovénie</c:v>
                </c:pt>
                <c:pt idx="9">
                  <c:v>Italie</c:v>
                </c:pt>
                <c:pt idx="10">
                  <c:v>France</c:v>
                </c:pt>
                <c:pt idx="11">
                  <c:v>Portugal</c:v>
                </c:pt>
                <c:pt idx="12">
                  <c:v>Suède</c:v>
                </c:pt>
                <c:pt idx="13">
                  <c:v>Norvège</c:v>
                </c:pt>
                <c:pt idx="14">
                  <c:v>moy. OCDE</c:v>
                </c:pt>
                <c:pt idx="15">
                  <c:v>moy UE 21</c:v>
                </c:pt>
                <c:pt idx="16">
                  <c:v>Finlande</c:v>
                </c:pt>
                <c:pt idx="17">
                  <c:v>Angleterre</c:v>
                </c:pt>
                <c:pt idx="18">
                  <c:v>Espagne</c:v>
                </c:pt>
                <c:pt idx="19">
                  <c:v>Autriche</c:v>
                </c:pt>
                <c:pt idx="20">
                  <c:v>Nouvelle Zélande</c:v>
                </c:pt>
                <c:pt idx="21">
                  <c:v>Ecosse</c:v>
                </c:pt>
                <c:pt idx="22">
                  <c:v>Etats Unis</c:v>
                </c:pt>
                <c:pt idx="23">
                  <c:v>Belgique (Fr.)</c:v>
                </c:pt>
                <c:pt idx="24">
                  <c:v>Japon</c:v>
                </c:pt>
                <c:pt idx="25">
                  <c:v>Corée</c:v>
                </c:pt>
                <c:pt idx="26">
                  <c:v>Danemark</c:v>
                </c:pt>
                <c:pt idx="27">
                  <c:v>Australie</c:v>
                </c:pt>
                <c:pt idx="28">
                  <c:v>Pays Bas</c:v>
                </c:pt>
                <c:pt idx="29">
                  <c:v>Irelande</c:v>
                </c:pt>
                <c:pt idx="30">
                  <c:v>Canada</c:v>
                </c:pt>
                <c:pt idx="31">
                  <c:v>Allemagne</c:v>
                </c:pt>
              </c:strCache>
            </c:strRef>
          </c:cat>
          <c:val>
            <c:numRef>
              <c:f>'salaire moyen 15 ans'!$B$2:$B$33</c:f>
            </c:numRef>
          </c:val>
        </c:ser>
        <c:ser>
          <c:idx val="1"/>
          <c:order val="1"/>
          <c:invertIfNegative val="0"/>
          <c:dPt>
            <c:idx val="10"/>
            <c:invertIfNegative val="0"/>
            <c:bubble3D val="0"/>
            <c:spPr>
              <a:solidFill>
                <a:srgbClr val="3366FF"/>
              </a:solidFill>
            </c:spPr>
          </c:dPt>
          <c:dPt>
            <c:idx val="14"/>
            <c:invertIfNegative val="0"/>
            <c:bubble3D val="0"/>
            <c:spPr>
              <a:solidFill>
                <a:srgbClr val="FF6600"/>
              </a:solidFill>
            </c:spPr>
          </c:dPt>
          <c:dPt>
            <c:idx val="15"/>
            <c:invertIfNegative val="0"/>
            <c:bubble3D val="0"/>
            <c:spPr>
              <a:solidFill>
                <a:schemeClr val="accent3">
                  <a:lumMod val="75000"/>
                </a:schemeClr>
              </a:solidFill>
            </c:spPr>
          </c:dPt>
          <c:dLbls>
            <c:spPr>
              <a:noFill/>
              <a:ln>
                <a:noFill/>
              </a:ln>
              <a:effectLst/>
            </c:spPr>
            <c:txPr>
              <a:bodyPr/>
              <a:lstStyle/>
              <a:p>
                <a:pPr>
                  <a:defRPr sz="1100" b="0">
                    <a:latin typeface="Fira Sans"/>
                    <a:cs typeface="Fira Sans"/>
                  </a:defRPr>
                </a:pPr>
                <a:endParaRPr lang="fr-FR"/>
              </a:p>
            </c:txPr>
            <c:dLblPos val="inEnd"/>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'salaire moyen 15 ans'!$A$2:$A$33</c:f>
              <c:strCache>
                <c:ptCount val="32"/>
                <c:pt idx="0">
                  <c:v>Hongrie</c:v>
                </c:pt>
                <c:pt idx="1">
                  <c:v>Pologne</c:v>
                </c:pt>
                <c:pt idx="2">
                  <c:v>République tchèque</c:v>
                </c:pt>
                <c:pt idx="3">
                  <c:v>Mexique</c:v>
                </c:pt>
                <c:pt idx="4">
                  <c:v>Chili</c:v>
                </c:pt>
                <c:pt idx="5">
                  <c:v>Grèce</c:v>
                </c:pt>
                <c:pt idx="6">
                  <c:v>Turquie</c:v>
                </c:pt>
                <c:pt idx="7">
                  <c:v>Islande</c:v>
                </c:pt>
                <c:pt idx="8">
                  <c:v>Slovénie</c:v>
                </c:pt>
                <c:pt idx="9">
                  <c:v>Italie</c:v>
                </c:pt>
                <c:pt idx="10">
                  <c:v>France</c:v>
                </c:pt>
                <c:pt idx="11">
                  <c:v>Portugal</c:v>
                </c:pt>
                <c:pt idx="12">
                  <c:v>Suède</c:v>
                </c:pt>
                <c:pt idx="13">
                  <c:v>Norvège</c:v>
                </c:pt>
                <c:pt idx="14">
                  <c:v>moy. OCDE</c:v>
                </c:pt>
                <c:pt idx="15">
                  <c:v>moy UE 21</c:v>
                </c:pt>
                <c:pt idx="16">
                  <c:v>Finlande</c:v>
                </c:pt>
                <c:pt idx="17">
                  <c:v>Angleterre</c:v>
                </c:pt>
                <c:pt idx="18">
                  <c:v>Espagne</c:v>
                </c:pt>
                <c:pt idx="19">
                  <c:v>Autriche</c:v>
                </c:pt>
                <c:pt idx="20">
                  <c:v>Nouvelle Zélande</c:v>
                </c:pt>
                <c:pt idx="21">
                  <c:v>Ecosse</c:v>
                </c:pt>
                <c:pt idx="22">
                  <c:v>Etats Unis</c:v>
                </c:pt>
                <c:pt idx="23">
                  <c:v>Belgique (Fr.)</c:v>
                </c:pt>
                <c:pt idx="24">
                  <c:v>Japon</c:v>
                </c:pt>
                <c:pt idx="25">
                  <c:v>Corée</c:v>
                </c:pt>
                <c:pt idx="26">
                  <c:v>Danemark</c:v>
                </c:pt>
                <c:pt idx="27">
                  <c:v>Australie</c:v>
                </c:pt>
                <c:pt idx="28">
                  <c:v>Pays Bas</c:v>
                </c:pt>
                <c:pt idx="29">
                  <c:v>Irelande</c:v>
                </c:pt>
                <c:pt idx="30">
                  <c:v>Canada</c:v>
                </c:pt>
                <c:pt idx="31">
                  <c:v>Allemagne</c:v>
                </c:pt>
              </c:strCache>
            </c:strRef>
          </c:cat>
          <c:val>
            <c:numRef>
              <c:f>'salaire moyen 15 ans'!$C$2:$C$33</c:f>
              <c:numCache>
                <c:formatCode>#,##0</c:formatCode>
                <c:ptCount val="32"/>
                <c:pt idx="0">
                  <c:v>10206.10395623652</c:v>
                </c:pt>
                <c:pt idx="1">
                  <c:v>13709.26797721844</c:v>
                </c:pt>
                <c:pt idx="2">
                  <c:v>14617.034896248049</c:v>
                </c:pt>
                <c:pt idx="3">
                  <c:v>15321.534634514741</c:v>
                </c:pt>
                <c:pt idx="4">
                  <c:v>18664.785748665501</c:v>
                </c:pt>
                <c:pt idx="5">
                  <c:v>20092.84332507362</c:v>
                </c:pt>
                <c:pt idx="6">
                  <c:v>20138.994534428679</c:v>
                </c:pt>
                <c:pt idx="7">
                  <c:v>21697.578852665429</c:v>
                </c:pt>
                <c:pt idx="8">
                  <c:v>24775.03602169361</c:v>
                </c:pt>
                <c:pt idx="9">
                  <c:v>25341.98056026312</c:v>
                </c:pt>
                <c:pt idx="10">
                  <c:v>25662.210450911611</c:v>
                </c:pt>
                <c:pt idx="11">
                  <c:v>26190.296291137969</c:v>
                </c:pt>
                <c:pt idx="12">
                  <c:v>26507.995230381592</c:v>
                </c:pt>
                <c:pt idx="13">
                  <c:v>29269.477092335761</c:v>
                </c:pt>
                <c:pt idx="14">
                  <c:v>29459.113214231769</c:v>
                </c:pt>
                <c:pt idx="15">
                  <c:v>29561.56243630256</c:v>
                </c:pt>
                <c:pt idx="16">
                  <c:v>29776.864610178349</c:v>
                </c:pt>
                <c:pt idx="17">
                  <c:v>31247.578896426181</c:v>
                </c:pt>
                <c:pt idx="18">
                  <c:v>31601.38950321381</c:v>
                </c:pt>
                <c:pt idx="19">
                  <c:v>32456.27172943917</c:v>
                </c:pt>
                <c:pt idx="20">
                  <c:v>32498.253840732312</c:v>
                </c:pt>
                <c:pt idx="21">
                  <c:v>33870.030370745917</c:v>
                </c:pt>
                <c:pt idx="22">
                  <c:v>34723.595788999977</c:v>
                </c:pt>
                <c:pt idx="23">
                  <c:v>35190.346186481169</c:v>
                </c:pt>
                <c:pt idx="24">
                  <c:v>35904.048411911223</c:v>
                </c:pt>
                <c:pt idx="25">
                  <c:v>37854.755110141203</c:v>
                </c:pt>
                <c:pt idx="26">
                  <c:v>38591.940193228322</c:v>
                </c:pt>
                <c:pt idx="27">
                  <c:v>38718.059494574663</c:v>
                </c:pt>
                <c:pt idx="28">
                  <c:v>41417.32123727876</c:v>
                </c:pt>
                <c:pt idx="29">
                  <c:v>41631.124571446882</c:v>
                </c:pt>
                <c:pt idx="30">
                  <c:v>44157.694021211042</c:v>
                </c:pt>
                <c:pt idx="31">
                  <c:v>46950.987228720602</c:v>
                </c:pt>
              </c:numCache>
            </c:numRef>
          </c:val>
        </c:ser>
        <c:dLbls>
          <c:showLegendKey val="0"/>
          <c:showVal val="0"/>
          <c:showCatName val="0"/>
          <c:showSerName val="0"/>
          <c:showPercent val="0"/>
          <c:showBubbleSize val="0"/>
        </c:dLbls>
        <c:gapWidth val="75"/>
        <c:overlap val="40"/>
        <c:axId val="51012608"/>
        <c:axId val="18924096"/>
      </c:barChart>
      <c:catAx>
        <c:axId val="51012608"/>
        <c:scaling>
          <c:orientation val="minMax"/>
        </c:scaling>
        <c:delete val="0"/>
        <c:axPos val="l"/>
        <c:numFmt formatCode="General" sourceLinked="0"/>
        <c:majorTickMark val="none"/>
        <c:minorTickMark val="none"/>
        <c:tickLblPos val="nextTo"/>
        <c:txPr>
          <a:bodyPr/>
          <a:lstStyle/>
          <a:p>
            <a:pPr>
              <a:defRPr sz="600" b="0">
                <a:latin typeface="Fira Sans"/>
                <a:cs typeface="Fira Sans"/>
              </a:defRPr>
            </a:pPr>
            <a:endParaRPr lang="fr-FR"/>
          </a:p>
        </c:txPr>
        <c:crossAx val="18924096"/>
        <c:crosses val="autoZero"/>
        <c:auto val="1"/>
        <c:lblAlgn val="ctr"/>
        <c:lblOffset val="100"/>
        <c:noMultiLvlLbl val="0"/>
      </c:catAx>
      <c:valAx>
        <c:axId val="18924096"/>
        <c:scaling>
          <c:orientation val="minMax"/>
        </c:scaling>
        <c:delete val="0"/>
        <c:axPos val="b"/>
        <c:majorGridlines/>
        <c:numFmt formatCode="#,##0" sourceLinked="1"/>
        <c:majorTickMark val="none"/>
        <c:minorTickMark val="none"/>
        <c:tickLblPos val="nextTo"/>
        <c:txPr>
          <a:bodyPr/>
          <a:lstStyle/>
          <a:p>
            <a:pPr>
              <a:defRPr sz="2000">
                <a:latin typeface="Fira Sans"/>
                <a:cs typeface="Fira Sans"/>
              </a:defRPr>
            </a:pPr>
            <a:endParaRPr lang="fr-FR"/>
          </a:p>
        </c:txPr>
        <c:crossAx val="51012608"/>
        <c:crosses val="autoZero"/>
        <c:crossBetween val="between"/>
      </c:valAx>
    </c:plotArea>
    <c:plotVisOnly val="1"/>
    <c:dispBlanksAs val="gap"/>
    <c:showDLblsOverMax val="0"/>
  </c:chart>
  <c:externalData r:id="rId1">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34"/>
    </mc:Choice>
    <mc:Fallback>
      <c:style val="34"/>
    </mc:Fallback>
  </mc:AlternateContent>
  <c:chart>
    <c:autoTitleDeleted val="1"/>
    <c:plotArea>
      <c:layout/>
      <c:barChart>
        <c:barDir val="col"/>
        <c:grouping val="stacked"/>
        <c:varyColors val="0"/>
        <c:ser>
          <c:idx val="0"/>
          <c:order val="0"/>
          <c:tx>
            <c:strRef>
              <c:f>'tab page 3'!$A$10</c:f>
              <c:strCache>
                <c:ptCount val="1"/>
                <c:pt idx="0">
                  <c:v>Salaire brut annuel sans prime</c:v>
                </c:pt>
              </c:strCache>
            </c:strRef>
          </c:tx>
          <c:invertIfNegative val="0"/>
          <c:dLbls>
            <c:spPr>
              <a:noFill/>
              <a:ln>
                <a:noFill/>
              </a:ln>
              <a:effectLst/>
            </c:spPr>
            <c:txPr>
              <a:bodyPr/>
              <a:lstStyle/>
              <a:p>
                <a:pPr>
                  <a:defRPr sz="2400" b="1">
                    <a:latin typeface="Fira Sans"/>
                    <a:cs typeface="Fira Sans"/>
                  </a:defRPr>
                </a:pPr>
                <a:endParaRPr lang="fr-FR"/>
              </a:p>
            </c:txPr>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'tab page 3'!$B$9:$E$9</c:f>
              <c:strCache>
                <c:ptCount val="4"/>
                <c:pt idx="0">
                  <c:v>Prof d'école</c:v>
                </c:pt>
                <c:pt idx="1">
                  <c:v>Prof certifié</c:v>
                </c:pt>
                <c:pt idx="2">
                  <c:v>Gardien de la paix</c:v>
                </c:pt>
                <c:pt idx="3">
                  <c:v>Cadre A Fonction publique de l'Etat hors enseignant</c:v>
                </c:pt>
              </c:strCache>
            </c:strRef>
          </c:cat>
          <c:val>
            <c:numRef>
              <c:f>'tab page 3'!$B$10:$E$10</c:f>
              <c:numCache>
                <c:formatCode>#,##0</c:formatCode>
                <c:ptCount val="4"/>
                <c:pt idx="0">
                  <c:v>30144</c:v>
                </c:pt>
                <c:pt idx="1">
                  <c:v>32100</c:v>
                </c:pt>
                <c:pt idx="2">
                  <c:v>26052</c:v>
                </c:pt>
                <c:pt idx="3">
                  <c:v>34392</c:v>
                </c:pt>
              </c:numCache>
            </c:numRef>
          </c:val>
        </c:ser>
        <c:ser>
          <c:idx val="1"/>
          <c:order val="1"/>
          <c:tx>
            <c:strRef>
              <c:f>'tab page 3'!$A$11</c:f>
              <c:strCache>
                <c:ptCount val="1"/>
                <c:pt idx="0">
                  <c:v>Indemnités et heures sup</c:v>
                </c:pt>
              </c:strCache>
            </c:strRef>
          </c:tx>
          <c:invertIfNegative val="0"/>
          <c:dLbls>
            <c:spPr>
              <a:noFill/>
              <a:ln>
                <a:noFill/>
              </a:ln>
              <a:effectLst/>
            </c:spPr>
            <c:txPr>
              <a:bodyPr/>
              <a:lstStyle/>
              <a:p>
                <a:pPr>
                  <a:defRPr sz="2400" b="1">
                    <a:latin typeface="Fira Sans"/>
                    <a:cs typeface="Fira Sans"/>
                  </a:defRPr>
                </a:pPr>
                <a:endParaRPr lang="fr-FR"/>
              </a:p>
            </c:txPr>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'tab page 3'!$B$9:$E$9</c:f>
              <c:strCache>
                <c:ptCount val="4"/>
                <c:pt idx="0">
                  <c:v>Prof d'école</c:v>
                </c:pt>
                <c:pt idx="1">
                  <c:v>Prof certifié</c:v>
                </c:pt>
                <c:pt idx="2">
                  <c:v>Gardien de la paix</c:v>
                </c:pt>
                <c:pt idx="3">
                  <c:v>Cadre A Fonction publique de l'Etat hors enseignant</c:v>
                </c:pt>
              </c:strCache>
            </c:strRef>
          </c:cat>
          <c:val>
            <c:numRef>
              <c:f>'tab page 3'!$B$11:$E$11</c:f>
              <c:numCache>
                <c:formatCode>#,##0</c:formatCode>
                <c:ptCount val="4"/>
                <c:pt idx="0">
                  <c:v>1476</c:v>
                </c:pt>
                <c:pt idx="1">
                  <c:v>4812</c:v>
                </c:pt>
                <c:pt idx="2">
                  <c:v>13056</c:v>
                </c:pt>
                <c:pt idx="3">
                  <c:v>8772</c:v>
                </c:pt>
              </c:numCache>
            </c:numRef>
          </c:val>
        </c:ser>
        <c:dLbls>
          <c:showLegendKey val="0"/>
          <c:showVal val="1"/>
          <c:showCatName val="0"/>
          <c:showSerName val="0"/>
          <c:showPercent val="0"/>
          <c:showBubbleSize val="0"/>
        </c:dLbls>
        <c:gapWidth val="95"/>
        <c:overlap val="100"/>
        <c:axId val="51061248"/>
        <c:axId val="18929856"/>
      </c:barChart>
      <c:catAx>
        <c:axId val="51061248"/>
        <c:scaling>
          <c:orientation val="minMax"/>
        </c:scaling>
        <c:delete val="0"/>
        <c:axPos val="b"/>
        <c:numFmt formatCode="General" sourceLinked="0"/>
        <c:majorTickMark val="none"/>
        <c:minorTickMark val="none"/>
        <c:tickLblPos val="nextTo"/>
        <c:txPr>
          <a:bodyPr/>
          <a:lstStyle/>
          <a:p>
            <a:pPr>
              <a:defRPr sz="1400" b="0">
                <a:latin typeface="Fira Sans"/>
                <a:cs typeface="Fira Sans"/>
              </a:defRPr>
            </a:pPr>
            <a:endParaRPr lang="fr-FR"/>
          </a:p>
        </c:txPr>
        <c:crossAx val="18929856"/>
        <c:crosses val="autoZero"/>
        <c:auto val="1"/>
        <c:lblAlgn val="ctr"/>
        <c:lblOffset val="100"/>
        <c:noMultiLvlLbl val="0"/>
      </c:catAx>
      <c:valAx>
        <c:axId val="18929856"/>
        <c:scaling>
          <c:orientation val="minMax"/>
        </c:scaling>
        <c:delete val="1"/>
        <c:axPos val="l"/>
        <c:numFmt formatCode="#,##0" sourceLinked="1"/>
        <c:majorTickMark val="none"/>
        <c:minorTickMark val="none"/>
        <c:tickLblPos val="nextTo"/>
        <c:crossAx val="51061248"/>
        <c:crosses val="autoZero"/>
        <c:crossBetween val="between"/>
      </c:valAx>
    </c:plotArea>
    <c:plotVisOnly val="1"/>
    <c:dispBlanksAs val="gap"/>
    <c:showDLblsOverMax val="0"/>
  </c:chart>
  <c:spPr>
    <a:ln>
      <a:noFill/>
    </a:ln>
  </c:spPr>
  <c:externalData r:id="rId1">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0"/>
    <c:plotArea>
      <c:layout/>
      <c:lineChart>
        <c:grouping val="standard"/>
        <c:varyColors val="0"/>
        <c:ser>
          <c:idx val="0"/>
          <c:order val="0"/>
          <c:spPr>
            <a:ln w="57150" cmpd="sng"/>
          </c:spPr>
          <c:marker>
            <c:symbol val="none"/>
          </c:marker>
          <c:cat>
            <c:numRef>
              <c:f>'7 ech 2000 CH'!$X$3:$X$191</c:f>
              <c:numCache>
                <c:formatCode>m/d/yy</c:formatCode>
                <c:ptCount val="189"/>
                <c:pt idx="0">
                  <c:v>36495</c:v>
                </c:pt>
                <c:pt idx="1">
                  <c:v>36526</c:v>
                </c:pt>
                <c:pt idx="2">
                  <c:v>36557</c:v>
                </c:pt>
                <c:pt idx="3">
                  <c:v>36586</c:v>
                </c:pt>
                <c:pt idx="4">
                  <c:v>36617</c:v>
                </c:pt>
                <c:pt idx="5">
                  <c:v>36647</c:v>
                </c:pt>
                <c:pt idx="6">
                  <c:v>36678</c:v>
                </c:pt>
                <c:pt idx="7">
                  <c:v>36708</c:v>
                </c:pt>
                <c:pt idx="8">
                  <c:v>36739</c:v>
                </c:pt>
                <c:pt idx="9">
                  <c:v>36770</c:v>
                </c:pt>
                <c:pt idx="10">
                  <c:v>36800</c:v>
                </c:pt>
                <c:pt idx="11">
                  <c:v>36831</c:v>
                </c:pt>
                <c:pt idx="12">
                  <c:v>36861</c:v>
                </c:pt>
                <c:pt idx="13">
                  <c:v>36892</c:v>
                </c:pt>
                <c:pt idx="14">
                  <c:v>36923</c:v>
                </c:pt>
                <c:pt idx="15">
                  <c:v>36951</c:v>
                </c:pt>
                <c:pt idx="16">
                  <c:v>36982</c:v>
                </c:pt>
                <c:pt idx="17">
                  <c:v>37012</c:v>
                </c:pt>
                <c:pt idx="18">
                  <c:v>37043</c:v>
                </c:pt>
                <c:pt idx="19">
                  <c:v>37073</c:v>
                </c:pt>
                <c:pt idx="20">
                  <c:v>37104</c:v>
                </c:pt>
                <c:pt idx="21">
                  <c:v>37135</c:v>
                </c:pt>
                <c:pt idx="22">
                  <c:v>37165</c:v>
                </c:pt>
                <c:pt idx="23">
                  <c:v>37196</c:v>
                </c:pt>
                <c:pt idx="24">
                  <c:v>37226</c:v>
                </c:pt>
                <c:pt idx="25">
                  <c:v>37257</c:v>
                </c:pt>
                <c:pt idx="26">
                  <c:v>37288</c:v>
                </c:pt>
                <c:pt idx="27">
                  <c:v>37316</c:v>
                </c:pt>
                <c:pt idx="28">
                  <c:v>37347</c:v>
                </c:pt>
                <c:pt idx="29">
                  <c:v>37377</c:v>
                </c:pt>
                <c:pt idx="30">
                  <c:v>37408</c:v>
                </c:pt>
                <c:pt idx="31">
                  <c:v>37438</c:v>
                </c:pt>
                <c:pt idx="32">
                  <c:v>37469</c:v>
                </c:pt>
                <c:pt idx="33">
                  <c:v>37500</c:v>
                </c:pt>
                <c:pt idx="34">
                  <c:v>37530</c:v>
                </c:pt>
                <c:pt idx="35">
                  <c:v>37561</c:v>
                </c:pt>
                <c:pt idx="36">
                  <c:v>37591</c:v>
                </c:pt>
                <c:pt idx="37">
                  <c:v>37622</c:v>
                </c:pt>
                <c:pt idx="38">
                  <c:v>37653</c:v>
                </c:pt>
                <c:pt idx="39">
                  <c:v>37681</c:v>
                </c:pt>
                <c:pt idx="40">
                  <c:v>37712</c:v>
                </c:pt>
                <c:pt idx="41">
                  <c:v>37742</c:v>
                </c:pt>
                <c:pt idx="42">
                  <c:v>37773</c:v>
                </c:pt>
                <c:pt idx="43">
                  <c:v>37803</c:v>
                </c:pt>
                <c:pt idx="44">
                  <c:v>37834</c:v>
                </c:pt>
                <c:pt idx="45">
                  <c:v>37865</c:v>
                </c:pt>
                <c:pt idx="46">
                  <c:v>37895</c:v>
                </c:pt>
                <c:pt idx="47">
                  <c:v>37926</c:v>
                </c:pt>
                <c:pt idx="48">
                  <c:v>37956</c:v>
                </c:pt>
                <c:pt idx="49">
                  <c:v>37987</c:v>
                </c:pt>
                <c:pt idx="50">
                  <c:v>38018</c:v>
                </c:pt>
                <c:pt idx="51">
                  <c:v>38047</c:v>
                </c:pt>
                <c:pt idx="52">
                  <c:v>38078</c:v>
                </c:pt>
                <c:pt idx="53">
                  <c:v>38108</c:v>
                </c:pt>
                <c:pt idx="54">
                  <c:v>38139</c:v>
                </c:pt>
                <c:pt idx="55">
                  <c:v>38169</c:v>
                </c:pt>
                <c:pt idx="56">
                  <c:v>38200</c:v>
                </c:pt>
                <c:pt idx="57">
                  <c:v>38231</c:v>
                </c:pt>
                <c:pt idx="58">
                  <c:v>38261</c:v>
                </c:pt>
                <c:pt idx="59">
                  <c:v>38292</c:v>
                </c:pt>
                <c:pt idx="60">
                  <c:v>38322</c:v>
                </c:pt>
                <c:pt idx="61">
                  <c:v>38353</c:v>
                </c:pt>
                <c:pt idx="62">
                  <c:v>38384</c:v>
                </c:pt>
                <c:pt idx="63">
                  <c:v>38412</c:v>
                </c:pt>
                <c:pt idx="64">
                  <c:v>38443</c:v>
                </c:pt>
                <c:pt idx="65">
                  <c:v>38473</c:v>
                </c:pt>
                <c:pt idx="66">
                  <c:v>38504</c:v>
                </c:pt>
                <c:pt idx="67">
                  <c:v>38534</c:v>
                </c:pt>
                <c:pt idx="68">
                  <c:v>38565</c:v>
                </c:pt>
                <c:pt idx="69">
                  <c:v>38596</c:v>
                </c:pt>
                <c:pt idx="70">
                  <c:v>38626</c:v>
                </c:pt>
                <c:pt idx="71">
                  <c:v>38657</c:v>
                </c:pt>
                <c:pt idx="72">
                  <c:v>38687</c:v>
                </c:pt>
                <c:pt idx="73">
                  <c:v>38718</c:v>
                </c:pt>
                <c:pt idx="74">
                  <c:v>38749</c:v>
                </c:pt>
                <c:pt idx="75">
                  <c:v>38777</c:v>
                </c:pt>
                <c:pt idx="76">
                  <c:v>38808</c:v>
                </c:pt>
                <c:pt idx="77">
                  <c:v>38838</c:v>
                </c:pt>
                <c:pt idx="78">
                  <c:v>38869</c:v>
                </c:pt>
                <c:pt idx="79">
                  <c:v>38899</c:v>
                </c:pt>
                <c:pt idx="80">
                  <c:v>38930</c:v>
                </c:pt>
                <c:pt idx="81">
                  <c:v>38961</c:v>
                </c:pt>
                <c:pt idx="82">
                  <c:v>38991</c:v>
                </c:pt>
                <c:pt idx="83">
                  <c:v>39022</c:v>
                </c:pt>
                <c:pt idx="84">
                  <c:v>39052</c:v>
                </c:pt>
                <c:pt idx="85">
                  <c:v>39083</c:v>
                </c:pt>
                <c:pt idx="86">
                  <c:v>39114</c:v>
                </c:pt>
                <c:pt idx="87">
                  <c:v>39142</c:v>
                </c:pt>
                <c:pt idx="88">
                  <c:v>39173</c:v>
                </c:pt>
                <c:pt idx="89">
                  <c:v>39203</c:v>
                </c:pt>
                <c:pt idx="90">
                  <c:v>39234</c:v>
                </c:pt>
                <c:pt idx="91">
                  <c:v>39264</c:v>
                </c:pt>
                <c:pt idx="92">
                  <c:v>39295</c:v>
                </c:pt>
                <c:pt idx="93">
                  <c:v>39326</c:v>
                </c:pt>
                <c:pt idx="94">
                  <c:v>39356</c:v>
                </c:pt>
                <c:pt idx="95">
                  <c:v>39387</c:v>
                </c:pt>
                <c:pt idx="96">
                  <c:v>39417</c:v>
                </c:pt>
                <c:pt idx="97">
                  <c:v>39448</c:v>
                </c:pt>
                <c:pt idx="98">
                  <c:v>39479</c:v>
                </c:pt>
                <c:pt idx="99">
                  <c:v>39508</c:v>
                </c:pt>
                <c:pt idx="100">
                  <c:v>39539</c:v>
                </c:pt>
                <c:pt idx="101">
                  <c:v>39569</c:v>
                </c:pt>
                <c:pt idx="102">
                  <c:v>39600</c:v>
                </c:pt>
                <c:pt idx="103">
                  <c:v>39630</c:v>
                </c:pt>
                <c:pt idx="104">
                  <c:v>39661</c:v>
                </c:pt>
                <c:pt idx="105">
                  <c:v>39692</c:v>
                </c:pt>
                <c:pt idx="106">
                  <c:v>39722</c:v>
                </c:pt>
                <c:pt idx="107">
                  <c:v>39753</c:v>
                </c:pt>
                <c:pt idx="108">
                  <c:v>39783</c:v>
                </c:pt>
                <c:pt idx="109">
                  <c:v>39814</c:v>
                </c:pt>
                <c:pt idx="110">
                  <c:v>39845</c:v>
                </c:pt>
                <c:pt idx="111">
                  <c:v>39873</c:v>
                </c:pt>
                <c:pt idx="112">
                  <c:v>39904</c:v>
                </c:pt>
                <c:pt idx="113">
                  <c:v>39934</c:v>
                </c:pt>
                <c:pt idx="114">
                  <c:v>39965</c:v>
                </c:pt>
                <c:pt idx="115">
                  <c:v>39995</c:v>
                </c:pt>
                <c:pt idx="116">
                  <c:v>40026</c:v>
                </c:pt>
                <c:pt idx="117">
                  <c:v>40057</c:v>
                </c:pt>
                <c:pt idx="118">
                  <c:v>40087</c:v>
                </c:pt>
                <c:pt idx="119">
                  <c:v>40118</c:v>
                </c:pt>
                <c:pt idx="120">
                  <c:v>40148</c:v>
                </c:pt>
                <c:pt idx="121">
                  <c:v>40179</c:v>
                </c:pt>
                <c:pt idx="122">
                  <c:v>40210</c:v>
                </c:pt>
                <c:pt idx="123">
                  <c:v>40238</c:v>
                </c:pt>
                <c:pt idx="124">
                  <c:v>40269</c:v>
                </c:pt>
                <c:pt idx="125">
                  <c:v>40299</c:v>
                </c:pt>
                <c:pt idx="126">
                  <c:v>40330</c:v>
                </c:pt>
                <c:pt idx="127">
                  <c:v>40360</c:v>
                </c:pt>
                <c:pt idx="128">
                  <c:v>40391</c:v>
                </c:pt>
                <c:pt idx="129">
                  <c:v>40422</c:v>
                </c:pt>
                <c:pt idx="130">
                  <c:v>40452</c:v>
                </c:pt>
                <c:pt idx="131">
                  <c:v>40483</c:v>
                </c:pt>
                <c:pt idx="132">
                  <c:v>40513</c:v>
                </c:pt>
                <c:pt idx="133">
                  <c:v>40544</c:v>
                </c:pt>
                <c:pt idx="134">
                  <c:v>40575</c:v>
                </c:pt>
                <c:pt idx="135">
                  <c:v>40603</c:v>
                </c:pt>
                <c:pt idx="136">
                  <c:v>40634</c:v>
                </c:pt>
                <c:pt idx="137">
                  <c:v>40664</c:v>
                </c:pt>
                <c:pt idx="138">
                  <c:v>40695</c:v>
                </c:pt>
                <c:pt idx="139">
                  <c:v>40725</c:v>
                </c:pt>
                <c:pt idx="140">
                  <c:v>40756</c:v>
                </c:pt>
                <c:pt idx="141">
                  <c:v>40787</c:v>
                </c:pt>
                <c:pt idx="142">
                  <c:v>40817</c:v>
                </c:pt>
                <c:pt idx="143">
                  <c:v>40848</c:v>
                </c:pt>
                <c:pt idx="144">
                  <c:v>40878</c:v>
                </c:pt>
                <c:pt idx="145">
                  <c:v>40909</c:v>
                </c:pt>
                <c:pt idx="146">
                  <c:v>40940</c:v>
                </c:pt>
                <c:pt idx="147">
                  <c:v>40969</c:v>
                </c:pt>
                <c:pt idx="148">
                  <c:v>41000</c:v>
                </c:pt>
                <c:pt idx="149">
                  <c:v>41030</c:v>
                </c:pt>
                <c:pt idx="150">
                  <c:v>41061</c:v>
                </c:pt>
                <c:pt idx="151">
                  <c:v>41091</c:v>
                </c:pt>
                <c:pt idx="152">
                  <c:v>41122</c:v>
                </c:pt>
                <c:pt idx="153">
                  <c:v>41153</c:v>
                </c:pt>
                <c:pt idx="154">
                  <c:v>41183</c:v>
                </c:pt>
                <c:pt idx="155">
                  <c:v>41214</c:v>
                </c:pt>
                <c:pt idx="156">
                  <c:v>41244</c:v>
                </c:pt>
                <c:pt idx="157">
                  <c:v>41275</c:v>
                </c:pt>
                <c:pt idx="158">
                  <c:v>41306</c:v>
                </c:pt>
                <c:pt idx="159">
                  <c:v>41334</c:v>
                </c:pt>
                <c:pt idx="160">
                  <c:v>41365</c:v>
                </c:pt>
                <c:pt idx="161">
                  <c:v>41395</c:v>
                </c:pt>
                <c:pt idx="162">
                  <c:v>41426</c:v>
                </c:pt>
                <c:pt idx="163">
                  <c:v>41456</c:v>
                </c:pt>
                <c:pt idx="164">
                  <c:v>41487</c:v>
                </c:pt>
                <c:pt idx="165">
                  <c:v>41518</c:v>
                </c:pt>
                <c:pt idx="166">
                  <c:v>41548</c:v>
                </c:pt>
                <c:pt idx="167">
                  <c:v>41579</c:v>
                </c:pt>
                <c:pt idx="168">
                  <c:v>41609</c:v>
                </c:pt>
                <c:pt idx="169">
                  <c:v>41640</c:v>
                </c:pt>
                <c:pt idx="170">
                  <c:v>41671</c:v>
                </c:pt>
                <c:pt idx="171">
                  <c:v>41699</c:v>
                </c:pt>
                <c:pt idx="172">
                  <c:v>41730</c:v>
                </c:pt>
                <c:pt idx="173">
                  <c:v>41760</c:v>
                </c:pt>
                <c:pt idx="174">
                  <c:v>41791</c:v>
                </c:pt>
                <c:pt idx="175">
                  <c:v>41821</c:v>
                </c:pt>
                <c:pt idx="176">
                  <c:v>41852</c:v>
                </c:pt>
                <c:pt idx="177">
                  <c:v>41883</c:v>
                </c:pt>
                <c:pt idx="178">
                  <c:v>41913</c:v>
                </c:pt>
                <c:pt idx="179">
                  <c:v>41944</c:v>
                </c:pt>
                <c:pt idx="180">
                  <c:v>41974</c:v>
                </c:pt>
                <c:pt idx="181">
                  <c:v>42005</c:v>
                </c:pt>
                <c:pt idx="182">
                  <c:v>42036</c:v>
                </c:pt>
                <c:pt idx="183">
                  <c:v>42064</c:v>
                </c:pt>
                <c:pt idx="184">
                  <c:v>42095</c:v>
                </c:pt>
                <c:pt idx="185">
                  <c:v>42125</c:v>
                </c:pt>
                <c:pt idx="186">
                  <c:v>42156</c:v>
                </c:pt>
                <c:pt idx="187">
                  <c:v>42186</c:v>
                </c:pt>
                <c:pt idx="188">
                  <c:v>42217</c:v>
                </c:pt>
              </c:numCache>
            </c:numRef>
          </c:cat>
          <c:val>
            <c:numRef>
              <c:f>'7 ech 2000 CH'!$Y$3:$Y$191</c:f>
              <c:numCache>
                <c:formatCode>0</c:formatCode>
                <c:ptCount val="189"/>
                <c:pt idx="0">
                  <c:v>2213.7135089622629</c:v>
                </c:pt>
                <c:pt idx="1">
                  <c:v>2213.7135089622629</c:v>
                </c:pt>
                <c:pt idx="2">
                  <c:v>2213.7135089622629</c:v>
                </c:pt>
                <c:pt idx="3">
                  <c:v>2213.7135089622629</c:v>
                </c:pt>
                <c:pt idx="4">
                  <c:v>2213.7135089622629</c:v>
                </c:pt>
                <c:pt idx="5">
                  <c:v>2213.7135089622629</c:v>
                </c:pt>
                <c:pt idx="6">
                  <c:v>2213.7135089622629</c:v>
                </c:pt>
                <c:pt idx="7">
                  <c:v>2213.7135089622629</c:v>
                </c:pt>
                <c:pt idx="8">
                  <c:v>2213.7135089622629</c:v>
                </c:pt>
                <c:pt idx="9">
                  <c:v>2213.7135089622629</c:v>
                </c:pt>
                <c:pt idx="10">
                  <c:v>2213.7135089622629</c:v>
                </c:pt>
                <c:pt idx="11">
                  <c:v>2213.7135089622629</c:v>
                </c:pt>
                <c:pt idx="12">
                  <c:v>2213.7135089622629</c:v>
                </c:pt>
                <c:pt idx="13">
                  <c:v>2369.9352404288852</c:v>
                </c:pt>
                <c:pt idx="14">
                  <c:v>2369.9352404288852</c:v>
                </c:pt>
                <c:pt idx="15">
                  <c:v>2369.9352404288852</c:v>
                </c:pt>
                <c:pt idx="16">
                  <c:v>2369.9352404288852</c:v>
                </c:pt>
                <c:pt idx="17">
                  <c:v>2369.9352404288852</c:v>
                </c:pt>
                <c:pt idx="18">
                  <c:v>2369.9352404288852</c:v>
                </c:pt>
                <c:pt idx="19">
                  <c:v>2369.9352404288852</c:v>
                </c:pt>
                <c:pt idx="20">
                  <c:v>2369.9352404288852</c:v>
                </c:pt>
                <c:pt idx="21">
                  <c:v>2369.9352404288852</c:v>
                </c:pt>
                <c:pt idx="22">
                  <c:v>2369.9352404288852</c:v>
                </c:pt>
                <c:pt idx="23">
                  <c:v>2369.9352404288852</c:v>
                </c:pt>
                <c:pt idx="24">
                  <c:v>2369.9352404288852</c:v>
                </c:pt>
                <c:pt idx="25">
                  <c:v>2369.9352404288852</c:v>
                </c:pt>
                <c:pt idx="26">
                  <c:v>2369.9352404288852</c:v>
                </c:pt>
                <c:pt idx="27">
                  <c:v>2369.9352404288852</c:v>
                </c:pt>
                <c:pt idx="28">
                  <c:v>2369.9352404288852</c:v>
                </c:pt>
                <c:pt idx="29">
                  <c:v>2369.9352404288852</c:v>
                </c:pt>
                <c:pt idx="30">
                  <c:v>2369.9352404288852</c:v>
                </c:pt>
                <c:pt idx="31">
                  <c:v>2369.9352404288852</c:v>
                </c:pt>
                <c:pt idx="32">
                  <c:v>2369.9352404288852</c:v>
                </c:pt>
                <c:pt idx="33">
                  <c:v>2369.9352404288852</c:v>
                </c:pt>
                <c:pt idx="34">
                  <c:v>2369.9352404288852</c:v>
                </c:pt>
                <c:pt idx="35">
                  <c:v>2369.9352404288852</c:v>
                </c:pt>
                <c:pt idx="36">
                  <c:v>2369.9352404288852</c:v>
                </c:pt>
                <c:pt idx="37">
                  <c:v>2369.9352404288852</c:v>
                </c:pt>
                <c:pt idx="38">
                  <c:v>2369.9352404288852</c:v>
                </c:pt>
                <c:pt idx="39">
                  <c:v>2369.9352404288852</c:v>
                </c:pt>
                <c:pt idx="40">
                  <c:v>2369.9352404288852</c:v>
                </c:pt>
                <c:pt idx="41">
                  <c:v>2369.9352404288852</c:v>
                </c:pt>
                <c:pt idx="42">
                  <c:v>2369.9352404288852</c:v>
                </c:pt>
                <c:pt idx="43">
                  <c:v>2369.9352404288852</c:v>
                </c:pt>
                <c:pt idx="44">
                  <c:v>2369.9352404288852</c:v>
                </c:pt>
                <c:pt idx="45">
                  <c:v>2369.9352404288852</c:v>
                </c:pt>
                <c:pt idx="46">
                  <c:v>2369.9352404288852</c:v>
                </c:pt>
                <c:pt idx="47">
                  <c:v>2369.9352404288852</c:v>
                </c:pt>
                <c:pt idx="48">
                  <c:v>2369.9352404288852</c:v>
                </c:pt>
                <c:pt idx="49">
                  <c:v>2369.9352404288852</c:v>
                </c:pt>
                <c:pt idx="50">
                  <c:v>2369.9352404288852</c:v>
                </c:pt>
                <c:pt idx="51">
                  <c:v>2369.9352404288852</c:v>
                </c:pt>
                <c:pt idx="52">
                  <c:v>2369.9352404288852</c:v>
                </c:pt>
                <c:pt idx="53">
                  <c:v>2369.9352404288852</c:v>
                </c:pt>
                <c:pt idx="54">
                  <c:v>2369.9352404288852</c:v>
                </c:pt>
                <c:pt idx="55">
                  <c:v>2369.9352404288852</c:v>
                </c:pt>
                <c:pt idx="56">
                  <c:v>2369.9352404288852</c:v>
                </c:pt>
                <c:pt idx="57">
                  <c:v>2369.9352404288852</c:v>
                </c:pt>
                <c:pt idx="58">
                  <c:v>2369.9352404288852</c:v>
                </c:pt>
                <c:pt idx="59">
                  <c:v>2369.9352404288852</c:v>
                </c:pt>
                <c:pt idx="60">
                  <c:v>2369.9352404288852</c:v>
                </c:pt>
                <c:pt idx="61">
                  <c:v>2535.083927979314</c:v>
                </c:pt>
                <c:pt idx="62">
                  <c:v>2535.083927979314</c:v>
                </c:pt>
                <c:pt idx="63">
                  <c:v>2535.083927979314</c:v>
                </c:pt>
                <c:pt idx="64">
                  <c:v>2535.083927979314</c:v>
                </c:pt>
                <c:pt idx="65">
                  <c:v>2535.083927979314</c:v>
                </c:pt>
                <c:pt idx="66">
                  <c:v>2535.083927979314</c:v>
                </c:pt>
                <c:pt idx="67">
                  <c:v>2535.083927979314</c:v>
                </c:pt>
                <c:pt idx="68">
                  <c:v>2535.083927979314</c:v>
                </c:pt>
                <c:pt idx="69">
                  <c:v>2535.083927979314</c:v>
                </c:pt>
                <c:pt idx="70">
                  <c:v>2535.083927979314</c:v>
                </c:pt>
                <c:pt idx="71">
                  <c:v>2535.083927979314</c:v>
                </c:pt>
                <c:pt idx="72">
                  <c:v>2535.083927979314</c:v>
                </c:pt>
                <c:pt idx="73">
                  <c:v>2535.083927979314</c:v>
                </c:pt>
                <c:pt idx="74">
                  <c:v>2535.083927979314</c:v>
                </c:pt>
                <c:pt idx="75">
                  <c:v>2535.083927979314</c:v>
                </c:pt>
                <c:pt idx="76">
                  <c:v>2535.083927979314</c:v>
                </c:pt>
                <c:pt idx="77">
                  <c:v>2535.083927979314</c:v>
                </c:pt>
                <c:pt idx="78">
                  <c:v>2535.083927979314</c:v>
                </c:pt>
                <c:pt idx="79">
                  <c:v>2535.083927979314</c:v>
                </c:pt>
                <c:pt idx="80">
                  <c:v>2535.083927979314</c:v>
                </c:pt>
                <c:pt idx="81">
                  <c:v>2535.083927979314</c:v>
                </c:pt>
                <c:pt idx="82">
                  <c:v>2535.083927979314</c:v>
                </c:pt>
                <c:pt idx="83">
                  <c:v>2539.5474060212168</c:v>
                </c:pt>
                <c:pt idx="84">
                  <c:v>2539.5474060212168</c:v>
                </c:pt>
                <c:pt idx="85">
                  <c:v>2539.5474060212168</c:v>
                </c:pt>
                <c:pt idx="86">
                  <c:v>2539.5474060212168</c:v>
                </c:pt>
                <c:pt idx="87">
                  <c:v>2539.5474060212168</c:v>
                </c:pt>
                <c:pt idx="88">
                  <c:v>2539.5474060212168</c:v>
                </c:pt>
                <c:pt idx="89">
                  <c:v>2539.5474060212168</c:v>
                </c:pt>
                <c:pt idx="90">
                  <c:v>2539.5474060212168</c:v>
                </c:pt>
                <c:pt idx="91">
                  <c:v>2539.5474060212168</c:v>
                </c:pt>
                <c:pt idx="92">
                  <c:v>2539.5474060212168</c:v>
                </c:pt>
                <c:pt idx="93">
                  <c:v>2539.5474060212168</c:v>
                </c:pt>
                <c:pt idx="94">
                  <c:v>2539.5474060212168</c:v>
                </c:pt>
                <c:pt idx="95">
                  <c:v>2539.5474060212168</c:v>
                </c:pt>
                <c:pt idx="96">
                  <c:v>2539.5474060212168</c:v>
                </c:pt>
                <c:pt idx="97">
                  <c:v>2539.5474060212168</c:v>
                </c:pt>
                <c:pt idx="98">
                  <c:v>2539.5474060212168</c:v>
                </c:pt>
                <c:pt idx="99">
                  <c:v>2539.5474060212168</c:v>
                </c:pt>
                <c:pt idx="100">
                  <c:v>2539.5474060212168</c:v>
                </c:pt>
                <c:pt idx="101">
                  <c:v>2539.5474060212168</c:v>
                </c:pt>
                <c:pt idx="102">
                  <c:v>2539.5474060212168</c:v>
                </c:pt>
                <c:pt idx="103">
                  <c:v>2539.5474060212168</c:v>
                </c:pt>
                <c:pt idx="104">
                  <c:v>2539.5474060212168</c:v>
                </c:pt>
                <c:pt idx="105">
                  <c:v>2539.5474060212168</c:v>
                </c:pt>
                <c:pt idx="106">
                  <c:v>2539.5474060212168</c:v>
                </c:pt>
                <c:pt idx="107">
                  <c:v>2539.5474060212168</c:v>
                </c:pt>
                <c:pt idx="108">
                  <c:v>2539.5474060212168</c:v>
                </c:pt>
                <c:pt idx="109">
                  <c:v>2740.4039179068741</c:v>
                </c:pt>
                <c:pt idx="110">
                  <c:v>2740.4039179068741</c:v>
                </c:pt>
                <c:pt idx="111">
                  <c:v>2740.4039179068741</c:v>
                </c:pt>
                <c:pt idx="112">
                  <c:v>2740.4039179068741</c:v>
                </c:pt>
                <c:pt idx="113">
                  <c:v>2740.4039179068741</c:v>
                </c:pt>
                <c:pt idx="114">
                  <c:v>2740.4039179068741</c:v>
                </c:pt>
                <c:pt idx="115">
                  <c:v>2740.4039179068741</c:v>
                </c:pt>
                <c:pt idx="116">
                  <c:v>2740.4039179068741</c:v>
                </c:pt>
                <c:pt idx="117">
                  <c:v>2740.4039179068741</c:v>
                </c:pt>
                <c:pt idx="118">
                  <c:v>2740.4039179068741</c:v>
                </c:pt>
                <c:pt idx="119">
                  <c:v>2740.4039179068741</c:v>
                </c:pt>
                <c:pt idx="120">
                  <c:v>2740.4039179068741</c:v>
                </c:pt>
                <c:pt idx="121">
                  <c:v>2740.4039179068741</c:v>
                </c:pt>
                <c:pt idx="122">
                  <c:v>2740.4039179068741</c:v>
                </c:pt>
                <c:pt idx="123">
                  <c:v>2740.4039179068741</c:v>
                </c:pt>
                <c:pt idx="124">
                  <c:v>2740.4039179068741</c:v>
                </c:pt>
                <c:pt idx="125">
                  <c:v>2740.4039179068741</c:v>
                </c:pt>
                <c:pt idx="126">
                  <c:v>2740.4039179068741</c:v>
                </c:pt>
                <c:pt idx="127">
                  <c:v>2740.4039179068741</c:v>
                </c:pt>
                <c:pt idx="128">
                  <c:v>2740.4039179068741</c:v>
                </c:pt>
                <c:pt idx="129">
                  <c:v>2740.4039179068741</c:v>
                </c:pt>
                <c:pt idx="130">
                  <c:v>2740.4039179068741</c:v>
                </c:pt>
                <c:pt idx="131">
                  <c:v>2740.4039179068741</c:v>
                </c:pt>
                <c:pt idx="132">
                  <c:v>2740.4039179068741</c:v>
                </c:pt>
                <c:pt idx="133">
                  <c:v>2740.4039179068741</c:v>
                </c:pt>
                <c:pt idx="134">
                  <c:v>2740.4039179068741</c:v>
                </c:pt>
                <c:pt idx="135">
                  <c:v>2740.4039179068741</c:v>
                </c:pt>
                <c:pt idx="136">
                  <c:v>2740.4039179068741</c:v>
                </c:pt>
                <c:pt idx="137">
                  <c:v>2740.4039179068741</c:v>
                </c:pt>
                <c:pt idx="138">
                  <c:v>2740.4039179068741</c:v>
                </c:pt>
                <c:pt idx="139">
                  <c:v>2740.4039179068741</c:v>
                </c:pt>
                <c:pt idx="140">
                  <c:v>2740.4039179068741</c:v>
                </c:pt>
                <c:pt idx="141">
                  <c:v>2740.4039179068741</c:v>
                </c:pt>
                <c:pt idx="142">
                  <c:v>2740.4039179068741</c:v>
                </c:pt>
                <c:pt idx="143">
                  <c:v>2740.4039179068741</c:v>
                </c:pt>
                <c:pt idx="144">
                  <c:v>2740.4039179068741</c:v>
                </c:pt>
                <c:pt idx="145">
                  <c:v>2740.4039179068741</c:v>
                </c:pt>
                <c:pt idx="146">
                  <c:v>2740.4039179068741</c:v>
                </c:pt>
                <c:pt idx="147">
                  <c:v>2740.4039179068741</c:v>
                </c:pt>
                <c:pt idx="148">
                  <c:v>2740.4039179068741</c:v>
                </c:pt>
                <c:pt idx="149">
                  <c:v>2740.4039179068741</c:v>
                </c:pt>
                <c:pt idx="150">
                  <c:v>2740.4039179068741</c:v>
                </c:pt>
                <c:pt idx="151">
                  <c:v>2740.4039179068741</c:v>
                </c:pt>
                <c:pt idx="152">
                  <c:v>2740.4039179068741</c:v>
                </c:pt>
                <c:pt idx="153">
                  <c:v>2740.4039179068741</c:v>
                </c:pt>
                <c:pt idx="154">
                  <c:v>2740.4039179068741</c:v>
                </c:pt>
                <c:pt idx="155">
                  <c:v>2740.4039179068741</c:v>
                </c:pt>
                <c:pt idx="156">
                  <c:v>2740.4039179068741</c:v>
                </c:pt>
                <c:pt idx="157">
                  <c:v>2740.4039179068741</c:v>
                </c:pt>
                <c:pt idx="158">
                  <c:v>2740.4039179068741</c:v>
                </c:pt>
                <c:pt idx="159">
                  <c:v>2740.4039179068741</c:v>
                </c:pt>
                <c:pt idx="160">
                  <c:v>2740.4039179068741</c:v>
                </c:pt>
                <c:pt idx="161">
                  <c:v>2740.4039179068741</c:v>
                </c:pt>
                <c:pt idx="162">
                  <c:v>2740.4039179068741</c:v>
                </c:pt>
                <c:pt idx="163">
                  <c:v>2945.7239078344342</c:v>
                </c:pt>
                <c:pt idx="164">
                  <c:v>2945.7239078344342</c:v>
                </c:pt>
                <c:pt idx="165">
                  <c:v>2945.7239078344342</c:v>
                </c:pt>
                <c:pt idx="166">
                  <c:v>2945.7239078344342</c:v>
                </c:pt>
                <c:pt idx="167">
                  <c:v>2945.7239078344342</c:v>
                </c:pt>
                <c:pt idx="168">
                  <c:v>2945.7239078344342</c:v>
                </c:pt>
                <c:pt idx="169">
                  <c:v>2945.7239078344342</c:v>
                </c:pt>
                <c:pt idx="170">
                  <c:v>2945.7239078344342</c:v>
                </c:pt>
                <c:pt idx="171">
                  <c:v>2945.7239078344342</c:v>
                </c:pt>
                <c:pt idx="172">
                  <c:v>2945.7239078344342</c:v>
                </c:pt>
                <c:pt idx="173">
                  <c:v>2945.7239078344342</c:v>
                </c:pt>
                <c:pt idx="174">
                  <c:v>2945.7239078344342</c:v>
                </c:pt>
                <c:pt idx="175">
                  <c:v>2945.7239078344342</c:v>
                </c:pt>
                <c:pt idx="176">
                  <c:v>2945.7239078344342</c:v>
                </c:pt>
                <c:pt idx="177">
                  <c:v>2945.7239078344342</c:v>
                </c:pt>
                <c:pt idx="178">
                  <c:v>2945.7239078344342</c:v>
                </c:pt>
                <c:pt idx="179">
                  <c:v>2945.7239078344342</c:v>
                </c:pt>
                <c:pt idx="180">
                  <c:v>2945.7239078344342</c:v>
                </c:pt>
                <c:pt idx="181">
                  <c:v>2945.7239078344342</c:v>
                </c:pt>
                <c:pt idx="182">
                  <c:v>2945.7239078344342</c:v>
                </c:pt>
                <c:pt idx="183">
                  <c:v>2945.7239078344342</c:v>
                </c:pt>
                <c:pt idx="184">
                  <c:v>2945.7239078344342</c:v>
                </c:pt>
                <c:pt idx="185">
                  <c:v>2945.7239078344342</c:v>
                </c:pt>
                <c:pt idx="186">
                  <c:v>2945.7239078344342</c:v>
                </c:pt>
                <c:pt idx="187">
                  <c:v>2945.7239078344342</c:v>
                </c:pt>
                <c:pt idx="188">
                  <c:v>2945.7239078344342</c:v>
                </c:pt>
              </c:numCache>
            </c:numRef>
          </c:val>
          <c:smooth val="0"/>
        </c:ser>
        <c:ser>
          <c:idx val="1"/>
          <c:order val="1"/>
          <c:spPr>
            <a:ln w="57150" cmpd="sng"/>
          </c:spPr>
          <c:marker>
            <c:symbol val="none"/>
          </c:marker>
          <c:cat>
            <c:numRef>
              <c:f>'7 ech 2000 CH'!$X$3:$X$191</c:f>
              <c:numCache>
                <c:formatCode>m/d/yy</c:formatCode>
                <c:ptCount val="189"/>
                <c:pt idx="0">
                  <c:v>36495</c:v>
                </c:pt>
                <c:pt idx="1">
                  <c:v>36526</c:v>
                </c:pt>
                <c:pt idx="2">
                  <c:v>36557</c:v>
                </c:pt>
                <c:pt idx="3">
                  <c:v>36586</c:v>
                </c:pt>
                <c:pt idx="4">
                  <c:v>36617</c:v>
                </c:pt>
                <c:pt idx="5">
                  <c:v>36647</c:v>
                </c:pt>
                <c:pt idx="6">
                  <c:v>36678</c:v>
                </c:pt>
                <c:pt idx="7">
                  <c:v>36708</c:v>
                </c:pt>
                <c:pt idx="8">
                  <c:v>36739</c:v>
                </c:pt>
                <c:pt idx="9">
                  <c:v>36770</c:v>
                </c:pt>
                <c:pt idx="10">
                  <c:v>36800</c:v>
                </c:pt>
                <c:pt idx="11">
                  <c:v>36831</c:v>
                </c:pt>
                <c:pt idx="12">
                  <c:v>36861</c:v>
                </c:pt>
                <c:pt idx="13">
                  <c:v>36892</c:v>
                </c:pt>
                <c:pt idx="14">
                  <c:v>36923</c:v>
                </c:pt>
                <c:pt idx="15">
                  <c:v>36951</c:v>
                </c:pt>
                <c:pt idx="16">
                  <c:v>36982</c:v>
                </c:pt>
                <c:pt idx="17">
                  <c:v>37012</c:v>
                </c:pt>
                <c:pt idx="18">
                  <c:v>37043</c:v>
                </c:pt>
                <c:pt idx="19">
                  <c:v>37073</c:v>
                </c:pt>
                <c:pt idx="20">
                  <c:v>37104</c:v>
                </c:pt>
                <c:pt idx="21">
                  <c:v>37135</c:v>
                </c:pt>
                <c:pt idx="22">
                  <c:v>37165</c:v>
                </c:pt>
                <c:pt idx="23">
                  <c:v>37196</c:v>
                </c:pt>
                <c:pt idx="24">
                  <c:v>37226</c:v>
                </c:pt>
                <c:pt idx="25">
                  <c:v>37257</c:v>
                </c:pt>
                <c:pt idx="26">
                  <c:v>37288</c:v>
                </c:pt>
                <c:pt idx="27">
                  <c:v>37316</c:v>
                </c:pt>
                <c:pt idx="28">
                  <c:v>37347</c:v>
                </c:pt>
                <c:pt idx="29">
                  <c:v>37377</c:v>
                </c:pt>
                <c:pt idx="30">
                  <c:v>37408</c:v>
                </c:pt>
                <c:pt idx="31">
                  <c:v>37438</c:v>
                </c:pt>
                <c:pt idx="32">
                  <c:v>37469</c:v>
                </c:pt>
                <c:pt idx="33">
                  <c:v>37500</c:v>
                </c:pt>
                <c:pt idx="34">
                  <c:v>37530</c:v>
                </c:pt>
                <c:pt idx="35">
                  <c:v>37561</c:v>
                </c:pt>
                <c:pt idx="36">
                  <c:v>37591</c:v>
                </c:pt>
                <c:pt idx="37">
                  <c:v>37622</c:v>
                </c:pt>
                <c:pt idx="38">
                  <c:v>37653</c:v>
                </c:pt>
                <c:pt idx="39">
                  <c:v>37681</c:v>
                </c:pt>
                <c:pt idx="40">
                  <c:v>37712</c:v>
                </c:pt>
                <c:pt idx="41">
                  <c:v>37742</c:v>
                </c:pt>
                <c:pt idx="42">
                  <c:v>37773</c:v>
                </c:pt>
                <c:pt idx="43">
                  <c:v>37803</c:v>
                </c:pt>
                <c:pt idx="44">
                  <c:v>37834</c:v>
                </c:pt>
                <c:pt idx="45">
                  <c:v>37865</c:v>
                </c:pt>
                <c:pt idx="46">
                  <c:v>37895</c:v>
                </c:pt>
                <c:pt idx="47">
                  <c:v>37926</c:v>
                </c:pt>
                <c:pt idx="48">
                  <c:v>37956</c:v>
                </c:pt>
                <c:pt idx="49">
                  <c:v>37987</c:v>
                </c:pt>
                <c:pt idx="50">
                  <c:v>38018</c:v>
                </c:pt>
                <c:pt idx="51">
                  <c:v>38047</c:v>
                </c:pt>
                <c:pt idx="52">
                  <c:v>38078</c:v>
                </c:pt>
                <c:pt idx="53">
                  <c:v>38108</c:v>
                </c:pt>
                <c:pt idx="54">
                  <c:v>38139</c:v>
                </c:pt>
                <c:pt idx="55">
                  <c:v>38169</c:v>
                </c:pt>
                <c:pt idx="56">
                  <c:v>38200</c:v>
                </c:pt>
                <c:pt idx="57">
                  <c:v>38231</c:v>
                </c:pt>
                <c:pt idx="58">
                  <c:v>38261</c:v>
                </c:pt>
                <c:pt idx="59">
                  <c:v>38292</c:v>
                </c:pt>
                <c:pt idx="60">
                  <c:v>38322</c:v>
                </c:pt>
                <c:pt idx="61">
                  <c:v>38353</c:v>
                </c:pt>
                <c:pt idx="62">
                  <c:v>38384</c:v>
                </c:pt>
                <c:pt idx="63">
                  <c:v>38412</c:v>
                </c:pt>
                <c:pt idx="64">
                  <c:v>38443</c:v>
                </c:pt>
                <c:pt idx="65">
                  <c:v>38473</c:v>
                </c:pt>
                <c:pt idx="66">
                  <c:v>38504</c:v>
                </c:pt>
                <c:pt idx="67">
                  <c:v>38534</c:v>
                </c:pt>
                <c:pt idx="68">
                  <c:v>38565</c:v>
                </c:pt>
                <c:pt idx="69">
                  <c:v>38596</c:v>
                </c:pt>
                <c:pt idx="70">
                  <c:v>38626</c:v>
                </c:pt>
                <c:pt idx="71">
                  <c:v>38657</c:v>
                </c:pt>
                <c:pt idx="72">
                  <c:v>38687</c:v>
                </c:pt>
                <c:pt idx="73">
                  <c:v>38718</c:v>
                </c:pt>
                <c:pt idx="74">
                  <c:v>38749</c:v>
                </c:pt>
                <c:pt idx="75">
                  <c:v>38777</c:v>
                </c:pt>
                <c:pt idx="76">
                  <c:v>38808</c:v>
                </c:pt>
                <c:pt idx="77">
                  <c:v>38838</c:v>
                </c:pt>
                <c:pt idx="78">
                  <c:v>38869</c:v>
                </c:pt>
                <c:pt idx="79">
                  <c:v>38899</c:v>
                </c:pt>
                <c:pt idx="80">
                  <c:v>38930</c:v>
                </c:pt>
                <c:pt idx="81">
                  <c:v>38961</c:v>
                </c:pt>
                <c:pt idx="82">
                  <c:v>38991</c:v>
                </c:pt>
                <c:pt idx="83">
                  <c:v>39022</c:v>
                </c:pt>
                <c:pt idx="84">
                  <c:v>39052</c:v>
                </c:pt>
                <c:pt idx="85">
                  <c:v>39083</c:v>
                </c:pt>
                <c:pt idx="86">
                  <c:v>39114</c:v>
                </c:pt>
                <c:pt idx="87">
                  <c:v>39142</c:v>
                </c:pt>
                <c:pt idx="88">
                  <c:v>39173</c:v>
                </c:pt>
                <c:pt idx="89">
                  <c:v>39203</c:v>
                </c:pt>
                <c:pt idx="90">
                  <c:v>39234</c:v>
                </c:pt>
                <c:pt idx="91">
                  <c:v>39264</c:v>
                </c:pt>
                <c:pt idx="92">
                  <c:v>39295</c:v>
                </c:pt>
                <c:pt idx="93">
                  <c:v>39326</c:v>
                </c:pt>
                <c:pt idx="94">
                  <c:v>39356</c:v>
                </c:pt>
                <c:pt idx="95">
                  <c:v>39387</c:v>
                </c:pt>
                <c:pt idx="96">
                  <c:v>39417</c:v>
                </c:pt>
                <c:pt idx="97">
                  <c:v>39448</c:v>
                </c:pt>
                <c:pt idx="98">
                  <c:v>39479</c:v>
                </c:pt>
                <c:pt idx="99">
                  <c:v>39508</c:v>
                </c:pt>
                <c:pt idx="100">
                  <c:v>39539</c:v>
                </c:pt>
                <c:pt idx="101">
                  <c:v>39569</c:v>
                </c:pt>
                <c:pt idx="102">
                  <c:v>39600</c:v>
                </c:pt>
                <c:pt idx="103">
                  <c:v>39630</c:v>
                </c:pt>
                <c:pt idx="104">
                  <c:v>39661</c:v>
                </c:pt>
                <c:pt idx="105">
                  <c:v>39692</c:v>
                </c:pt>
                <c:pt idx="106">
                  <c:v>39722</c:v>
                </c:pt>
                <c:pt idx="107">
                  <c:v>39753</c:v>
                </c:pt>
                <c:pt idx="108">
                  <c:v>39783</c:v>
                </c:pt>
                <c:pt idx="109">
                  <c:v>39814</c:v>
                </c:pt>
                <c:pt idx="110">
                  <c:v>39845</c:v>
                </c:pt>
                <c:pt idx="111">
                  <c:v>39873</c:v>
                </c:pt>
                <c:pt idx="112">
                  <c:v>39904</c:v>
                </c:pt>
                <c:pt idx="113">
                  <c:v>39934</c:v>
                </c:pt>
                <c:pt idx="114">
                  <c:v>39965</c:v>
                </c:pt>
                <c:pt idx="115">
                  <c:v>39995</c:v>
                </c:pt>
                <c:pt idx="116">
                  <c:v>40026</c:v>
                </c:pt>
                <c:pt idx="117">
                  <c:v>40057</c:v>
                </c:pt>
                <c:pt idx="118">
                  <c:v>40087</c:v>
                </c:pt>
                <c:pt idx="119">
                  <c:v>40118</c:v>
                </c:pt>
                <c:pt idx="120">
                  <c:v>40148</c:v>
                </c:pt>
                <c:pt idx="121">
                  <c:v>40179</c:v>
                </c:pt>
                <c:pt idx="122">
                  <c:v>40210</c:v>
                </c:pt>
                <c:pt idx="123">
                  <c:v>40238</c:v>
                </c:pt>
                <c:pt idx="124">
                  <c:v>40269</c:v>
                </c:pt>
                <c:pt idx="125">
                  <c:v>40299</c:v>
                </c:pt>
                <c:pt idx="126">
                  <c:v>40330</c:v>
                </c:pt>
                <c:pt idx="127">
                  <c:v>40360</c:v>
                </c:pt>
                <c:pt idx="128">
                  <c:v>40391</c:v>
                </c:pt>
                <c:pt idx="129">
                  <c:v>40422</c:v>
                </c:pt>
                <c:pt idx="130">
                  <c:v>40452</c:v>
                </c:pt>
                <c:pt idx="131">
                  <c:v>40483</c:v>
                </c:pt>
                <c:pt idx="132">
                  <c:v>40513</c:v>
                </c:pt>
                <c:pt idx="133">
                  <c:v>40544</c:v>
                </c:pt>
                <c:pt idx="134">
                  <c:v>40575</c:v>
                </c:pt>
                <c:pt idx="135">
                  <c:v>40603</c:v>
                </c:pt>
                <c:pt idx="136">
                  <c:v>40634</c:v>
                </c:pt>
                <c:pt idx="137">
                  <c:v>40664</c:v>
                </c:pt>
                <c:pt idx="138">
                  <c:v>40695</c:v>
                </c:pt>
                <c:pt idx="139">
                  <c:v>40725</c:v>
                </c:pt>
                <c:pt idx="140">
                  <c:v>40756</c:v>
                </c:pt>
                <c:pt idx="141">
                  <c:v>40787</c:v>
                </c:pt>
                <c:pt idx="142">
                  <c:v>40817</c:v>
                </c:pt>
                <c:pt idx="143">
                  <c:v>40848</c:v>
                </c:pt>
                <c:pt idx="144">
                  <c:v>40878</c:v>
                </c:pt>
                <c:pt idx="145">
                  <c:v>40909</c:v>
                </c:pt>
                <c:pt idx="146">
                  <c:v>40940</c:v>
                </c:pt>
                <c:pt idx="147">
                  <c:v>40969</c:v>
                </c:pt>
                <c:pt idx="148">
                  <c:v>41000</c:v>
                </c:pt>
                <c:pt idx="149">
                  <c:v>41030</c:v>
                </c:pt>
                <c:pt idx="150">
                  <c:v>41061</c:v>
                </c:pt>
                <c:pt idx="151">
                  <c:v>41091</c:v>
                </c:pt>
                <c:pt idx="152">
                  <c:v>41122</c:v>
                </c:pt>
                <c:pt idx="153">
                  <c:v>41153</c:v>
                </c:pt>
                <c:pt idx="154">
                  <c:v>41183</c:v>
                </c:pt>
                <c:pt idx="155">
                  <c:v>41214</c:v>
                </c:pt>
                <c:pt idx="156">
                  <c:v>41244</c:v>
                </c:pt>
                <c:pt idx="157">
                  <c:v>41275</c:v>
                </c:pt>
                <c:pt idx="158">
                  <c:v>41306</c:v>
                </c:pt>
                <c:pt idx="159">
                  <c:v>41334</c:v>
                </c:pt>
                <c:pt idx="160">
                  <c:v>41365</c:v>
                </c:pt>
                <c:pt idx="161">
                  <c:v>41395</c:v>
                </c:pt>
                <c:pt idx="162">
                  <c:v>41426</c:v>
                </c:pt>
                <c:pt idx="163">
                  <c:v>41456</c:v>
                </c:pt>
                <c:pt idx="164">
                  <c:v>41487</c:v>
                </c:pt>
                <c:pt idx="165">
                  <c:v>41518</c:v>
                </c:pt>
                <c:pt idx="166">
                  <c:v>41548</c:v>
                </c:pt>
                <c:pt idx="167">
                  <c:v>41579</c:v>
                </c:pt>
                <c:pt idx="168">
                  <c:v>41609</c:v>
                </c:pt>
                <c:pt idx="169">
                  <c:v>41640</c:v>
                </c:pt>
                <c:pt idx="170">
                  <c:v>41671</c:v>
                </c:pt>
                <c:pt idx="171">
                  <c:v>41699</c:v>
                </c:pt>
                <c:pt idx="172">
                  <c:v>41730</c:v>
                </c:pt>
                <c:pt idx="173">
                  <c:v>41760</c:v>
                </c:pt>
                <c:pt idx="174">
                  <c:v>41791</c:v>
                </c:pt>
                <c:pt idx="175">
                  <c:v>41821</c:v>
                </c:pt>
                <c:pt idx="176">
                  <c:v>41852</c:v>
                </c:pt>
                <c:pt idx="177">
                  <c:v>41883</c:v>
                </c:pt>
                <c:pt idx="178">
                  <c:v>41913</c:v>
                </c:pt>
                <c:pt idx="179">
                  <c:v>41944</c:v>
                </c:pt>
                <c:pt idx="180">
                  <c:v>41974</c:v>
                </c:pt>
                <c:pt idx="181">
                  <c:v>42005</c:v>
                </c:pt>
                <c:pt idx="182">
                  <c:v>42036</c:v>
                </c:pt>
                <c:pt idx="183">
                  <c:v>42064</c:v>
                </c:pt>
                <c:pt idx="184">
                  <c:v>42095</c:v>
                </c:pt>
                <c:pt idx="185">
                  <c:v>42125</c:v>
                </c:pt>
                <c:pt idx="186">
                  <c:v>42156</c:v>
                </c:pt>
                <c:pt idx="187">
                  <c:v>42186</c:v>
                </c:pt>
                <c:pt idx="188">
                  <c:v>42217</c:v>
                </c:pt>
              </c:numCache>
            </c:numRef>
          </c:cat>
          <c:val>
            <c:numRef>
              <c:f>'7 ech 2000 CH'!$Z$3:$Z$191</c:f>
              <c:numCache>
                <c:formatCode>0</c:formatCode>
                <c:ptCount val="189"/>
                <c:pt idx="0">
                  <c:v>2211.6813246402671</c:v>
                </c:pt>
                <c:pt idx="1">
                  <c:v>2211.6813246402671</c:v>
                </c:pt>
                <c:pt idx="2">
                  <c:v>2209.5001793496949</c:v>
                </c:pt>
                <c:pt idx="3">
                  <c:v>2198.6586671840928</c:v>
                </c:pt>
                <c:pt idx="4">
                  <c:v>2198.6586671840928</c:v>
                </c:pt>
                <c:pt idx="5">
                  <c:v>2194.3517941827531</c:v>
                </c:pt>
                <c:pt idx="6">
                  <c:v>2190.061761349551</c:v>
                </c:pt>
                <c:pt idx="7">
                  <c:v>2194.3517941827531</c:v>
                </c:pt>
                <c:pt idx="8">
                  <c:v>2190.061761349551</c:v>
                </c:pt>
                <c:pt idx="9">
                  <c:v>2177.291721924772</c:v>
                </c:pt>
                <c:pt idx="10">
                  <c:v>2181.5318226490658</c:v>
                </c:pt>
                <c:pt idx="11">
                  <c:v>2175.1778464665931</c:v>
                </c:pt>
                <c:pt idx="12">
                  <c:v>2188.065062594088</c:v>
                </c:pt>
                <c:pt idx="13">
                  <c:v>2352.2336807297829</c:v>
                </c:pt>
                <c:pt idx="14">
                  <c:v>2345.3691855525622</c:v>
                </c:pt>
                <c:pt idx="15">
                  <c:v>2336.278607313986</c:v>
                </c:pt>
                <c:pt idx="16">
                  <c:v>2325.0140045786238</c:v>
                </c:pt>
                <c:pt idx="17">
                  <c:v>2320.976126548001</c:v>
                </c:pt>
                <c:pt idx="18">
                  <c:v>2320.976126548001</c:v>
                </c:pt>
                <c:pt idx="19">
                  <c:v>2325.4309751594178</c:v>
                </c:pt>
                <c:pt idx="20">
                  <c:v>2325.4309751594178</c:v>
                </c:pt>
                <c:pt idx="21">
                  <c:v>2320.976126548001</c:v>
                </c:pt>
                <c:pt idx="22">
                  <c:v>2318.7550967618308</c:v>
                </c:pt>
                <c:pt idx="23">
                  <c:v>2341.6907708914832</c:v>
                </c:pt>
                <c:pt idx="24">
                  <c:v>2339.4456215425939</c:v>
                </c:pt>
                <c:pt idx="25">
                  <c:v>2328.2841443405782</c:v>
                </c:pt>
                <c:pt idx="26">
                  <c:v>2326.0646170342479</c:v>
                </c:pt>
                <c:pt idx="27">
                  <c:v>2328.9246069255332</c:v>
                </c:pt>
                <c:pt idx="28">
                  <c:v>2320.1195989598409</c:v>
                </c:pt>
                <c:pt idx="29">
                  <c:v>2317.92874003731</c:v>
                </c:pt>
                <c:pt idx="30">
                  <c:v>2317.92874003731</c:v>
                </c:pt>
                <c:pt idx="31">
                  <c:v>2317.92874003731</c:v>
                </c:pt>
                <c:pt idx="32">
                  <c:v>2313.5594115923768</c:v>
                </c:pt>
                <c:pt idx="33">
                  <c:v>2309.206524646766</c:v>
                </c:pt>
                <c:pt idx="34">
                  <c:v>2304.869986572312</c:v>
                </c:pt>
                <c:pt idx="35">
                  <c:v>2304.869986572312</c:v>
                </c:pt>
                <c:pt idx="36">
                  <c:v>2316.6536063322328</c:v>
                </c:pt>
                <c:pt idx="37">
                  <c:v>2312.3193619798799</c:v>
                </c:pt>
                <c:pt idx="38">
                  <c:v>2297.276392152874</c:v>
                </c:pt>
                <c:pt idx="39">
                  <c:v>2286.6506919116491</c:v>
                </c:pt>
                <c:pt idx="40">
                  <c:v>2290.8891547326161</c:v>
                </c:pt>
                <c:pt idx="41">
                  <c:v>2293.014283818638</c:v>
                </c:pt>
                <c:pt idx="42">
                  <c:v>2288.767961070826</c:v>
                </c:pt>
                <c:pt idx="43">
                  <c:v>2290.8891547326161</c:v>
                </c:pt>
                <c:pt idx="44">
                  <c:v>2286.6506919116491</c:v>
                </c:pt>
                <c:pt idx="45">
                  <c:v>2278.220643277873</c:v>
                </c:pt>
                <c:pt idx="46">
                  <c:v>2271.9387848864822</c:v>
                </c:pt>
                <c:pt idx="47">
                  <c:v>2269.8525233760261</c:v>
                </c:pt>
                <c:pt idx="48">
                  <c:v>2267.770089868342</c:v>
                </c:pt>
                <c:pt idx="49">
                  <c:v>2279.1103875556742</c:v>
                </c:pt>
                <c:pt idx="50">
                  <c:v>2268.703490808844</c:v>
                </c:pt>
                <c:pt idx="51">
                  <c:v>2260.4461532626801</c:v>
                </c:pt>
                <c:pt idx="52">
                  <c:v>2254.292488598624</c:v>
                </c:pt>
                <c:pt idx="53">
                  <c:v>2246.1395320395</c:v>
                </c:pt>
                <c:pt idx="54">
                  <c:v>2246.1395320395</c:v>
                </c:pt>
                <c:pt idx="55">
                  <c:v>2250.2086253946359</c:v>
                </c:pt>
                <c:pt idx="56">
                  <c:v>2244.1104990385602</c:v>
                </c:pt>
                <c:pt idx="57">
                  <c:v>2242.0851285520621</c:v>
                </c:pt>
                <c:pt idx="58">
                  <c:v>2236.0308932814442</c:v>
                </c:pt>
                <c:pt idx="59">
                  <c:v>2236.0308932814442</c:v>
                </c:pt>
                <c:pt idx="60">
                  <c:v>2232.0128683159792</c:v>
                </c:pt>
                <c:pt idx="61">
                  <c:v>2396.4771836523419</c:v>
                </c:pt>
                <c:pt idx="62">
                  <c:v>2395.4769088314902</c:v>
                </c:pt>
                <c:pt idx="63">
                  <c:v>2380.505178151293</c:v>
                </c:pt>
                <c:pt idx="64">
                  <c:v>2376.2618534130561</c:v>
                </c:pt>
                <c:pt idx="65">
                  <c:v>2374.1458588864198</c:v>
                </c:pt>
                <c:pt idx="66">
                  <c:v>2369.9251551372881</c:v>
                </c:pt>
                <c:pt idx="67">
                  <c:v>2386.0166777381419</c:v>
                </c:pt>
                <c:pt idx="68">
                  <c:v>2377.548118101095</c:v>
                </c:pt>
                <c:pt idx="69">
                  <c:v>2367.0465804769728</c:v>
                </c:pt>
                <c:pt idx="70">
                  <c:v>2369.1394598584739</c:v>
                </c:pt>
                <c:pt idx="71">
                  <c:v>2392.3240295380961</c:v>
                </c:pt>
                <c:pt idx="72">
                  <c:v>2390.206928626998</c:v>
                </c:pt>
                <c:pt idx="73">
                  <c:v>2391.4767392850281</c:v>
                </c:pt>
                <c:pt idx="74">
                  <c:v>2382.6162926504139</c:v>
                </c:pt>
                <c:pt idx="75">
                  <c:v>2375.7004392193771</c:v>
                </c:pt>
                <c:pt idx="76">
                  <c:v>2365.919612253424</c:v>
                </c:pt>
                <c:pt idx="77">
                  <c:v>2355.6025024843102</c:v>
                </c:pt>
                <c:pt idx="78">
                  <c:v>2355.8079627985262</c:v>
                </c:pt>
                <c:pt idx="79">
                  <c:v>2371.514706222461</c:v>
                </c:pt>
                <c:pt idx="80">
                  <c:v>2363.4616741334171</c:v>
                </c:pt>
                <c:pt idx="81">
                  <c:v>2368.824271526511</c:v>
                </c:pt>
                <c:pt idx="82">
                  <c:v>2374.003614432595</c:v>
                </c:pt>
                <c:pt idx="83">
                  <c:v>2375.49712203337</c:v>
                </c:pt>
                <c:pt idx="84">
                  <c:v>2370.1137937693702</c:v>
                </c:pt>
                <c:pt idx="85">
                  <c:v>2378.1979671082709</c:v>
                </c:pt>
                <c:pt idx="86">
                  <c:v>2392.8272322364301</c:v>
                </c:pt>
                <c:pt idx="87">
                  <c:v>2382.6352525441848</c:v>
                </c:pt>
                <c:pt idx="88">
                  <c:v>2371.0930748502001</c:v>
                </c:pt>
                <c:pt idx="89">
                  <c:v>2365.1597157018132</c:v>
                </c:pt>
                <c:pt idx="90">
                  <c:v>2362.3059506393429</c:v>
                </c:pt>
                <c:pt idx="91">
                  <c:v>2368.2249823110692</c:v>
                </c:pt>
                <c:pt idx="92">
                  <c:v>2358.8499092313518</c:v>
                </c:pt>
                <c:pt idx="93">
                  <c:v>2356.213869618181</c:v>
                </c:pt>
                <c:pt idx="94">
                  <c:v>2350.354651455008</c:v>
                </c:pt>
                <c:pt idx="95">
                  <c:v>2337.5265175906802</c:v>
                </c:pt>
                <c:pt idx="96">
                  <c:v>2328.7881007024898</c:v>
                </c:pt>
                <c:pt idx="97">
                  <c:v>2331.5614107917918</c:v>
                </c:pt>
                <c:pt idx="98">
                  <c:v>2326.613695379705</c:v>
                </c:pt>
                <c:pt idx="99">
                  <c:v>2320.7166839287579</c:v>
                </c:pt>
                <c:pt idx="100">
                  <c:v>2312.922505309356</c:v>
                </c:pt>
                <c:pt idx="101">
                  <c:v>2300.7522791476181</c:v>
                </c:pt>
                <c:pt idx="102">
                  <c:v>2292.328121680488</c:v>
                </c:pt>
                <c:pt idx="103">
                  <c:v>2297.106991180322</c:v>
                </c:pt>
                <c:pt idx="104">
                  <c:v>2297.8734599795139</c:v>
                </c:pt>
                <c:pt idx="105">
                  <c:v>2299.4079330746599</c:v>
                </c:pt>
                <c:pt idx="106">
                  <c:v>2307.6566312729078</c:v>
                </c:pt>
                <c:pt idx="107">
                  <c:v>2318.5007003633909</c:v>
                </c:pt>
                <c:pt idx="108">
                  <c:v>2324.1565314796881</c:v>
                </c:pt>
                <c:pt idx="109">
                  <c:v>2518.9962064359211</c:v>
                </c:pt>
                <c:pt idx="110">
                  <c:v>2509.4577657350101</c:v>
                </c:pt>
                <c:pt idx="111">
                  <c:v>2504.8207700314852</c:v>
                </c:pt>
                <c:pt idx="112">
                  <c:v>2500.8298606284998</c:v>
                </c:pt>
                <c:pt idx="113">
                  <c:v>2497.0607123833929</c:v>
                </c:pt>
                <c:pt idx="114">
                  <c:v>2493.9284234817578</c:v>
                </c:pt>
                <c:pt idx="115">
                  <c:v>2517.5546138972768</c:v>
                </c:pt>
                <c:pt idx="116">
                  <c:v>2504.7206818023642</c:v>
                </c:pt>
                <c:pt idx="117">
                  <c:v>2510.8057031454368</c:v>
                </c:pt>
                <c:pt idx="118">
                  <c:v>2516.0211849484731</c:v>
                </c:pt>
                <c:pt idx="119">
                  <c:v>2512.6563956673658</c:v>
                </c:pt>
                <c:pt idx="120">
                  <c:v>2505.9537443951622</c:v>
                </c:pt>
                <c:pt idx="121">
                  <c:v>2511.6067439021108</c:v>
                </c:pt>
                <c:pt idx="122">
                  <c:v>2497.625549830871</c:v>
                </c:pt>
                <c:pt idx="123">
                  <c:v>2485.64752089998</c:v>
                </c:pt>
                <c:pt idx="124">
                  <c:v>2479.08800245459</c:v>
                </c:pt>
                <c:pt idx="125">
                  <c:v>2476.4330766755402</c:v>
                </c:pt>
                <c:pt idx="126">
                  <c:v>2476.6370998322918</c:v>
                </c:pt>
                <c:pt idx="127">
                  <c:v>2496.01032062388</c:v>
                </c:pt>
                <c:pt idx="128">
                  <c:v>2490.249663767835</c:v>
                </c:pt>
                <c:pt idx="129">
                  <c:v>2492.0984014543801</c:v>
                </c:pt>
                <c:pt idx="130">
                  <c:v>2488.8136519343798</c:v>
                </c:pt>
                <c:pt idx="131">
                  <c:v>2485.946591033608</c:v>
                </c:pt>
                <c:pt idx="132">
                  <c:v>2474.7467988885519</c:v>
                </c:pt>
                <c:pt idx="133">
                  <c:v>2470.28230186777</c:v>
                </c:pt>
                <c:pt idx="134">
                  <c:v>2458.774775616836</c:v>
                </c:pt>
                <c:pt idx="135">
                  <c:v>2438.843073479864</c:v>
                </c:pt>
                <c:pt idx="136">
                  <c:v>2430.5677940254968</c:v>
                </c:pt>
                <c:pt idx="137">
                  <c:v>2429.1940375008162</c:v>
                </c:pt>
                <c:pt idx="138">
                  <c:v>2427.2342198021461</c:v>
                </c:pt>
                <c:pt idx="139">
                  <c:v>2438.0525246716052</c:v>
                </c:pt>
                <c:pt idx="140">
                  <c:v>2425.473085653628</c:v>
                </c:pt>
                <c:pt idx="141">
                  <c:v>2427.2342198021461</c:v>
                </c:pt>
                <c:pt idx="142">
                  <c:v>2421.5685893792338</c:v>
                </c:pt>
                <c:pt idx="143">
                  <c:v>2414.9597170049442</c:v>
                </c:pt>
                <c:pt idx="144">
                  <c:v>2405.1137704410899</c:v>
                </c:pt>
                <c:pt idx="145">
                  <c:v>2402.859638151926</c:v>
                </c:pt>
                <c:pt idx="146">
                  <c:v>2393.0685034806452</c:v>
                </c:pt>
                <c:pt idx="147">
                  <c:v>2373.3474952110741</c:v>
                </c:pt>
                <c:pt idx="148">
                  <c:v>2370.154735266578</c:v>
                </c:pt>
                <c:pt idx="149">
                  <c:v>2371.4683602188252</c:v>
                </c:pt>
                <c:pt idx="150">
                  <c:v>2370.5299081570051</c:v>
                </c:pt>
                <c:pt idx="151">
                  <c:v>2381.0831854331632</c:v>
                </c:pt>
                <c:pt idx="152">
                  <c:v>2365.288272096956</c:v>
                </c:pt>
                <c:pt idx="153">
                  <c:v>2371.2806103684388</c:v>
                </c:pt>
                <c:pt idx="154">
                  <c:v>2366.7835155720072</c:v>
                </c:pt>
                <c:pt idx="155">
                  <c:v>2367.6652194462408</c:v>
                </c:pt>
                <c:pt idx="156">
                  <c:v>2360.0071037948301</c:v>
                </c:pt>
                <c:pt idx="157">
                  <c:v>2364.4217448798599</c:v>
                </c:pt>
                <c:pt idx="158">
                  <c:v>2357.691359585664</c:v>
                </c:pt>
                <c:pt idx="159">
                  <c:v>2339.9295789594212</c:v>
                </c:pt>
                <c:pt idx="160">
                  <c:v>2343.423658022627</c:v>
                </c:pt>
                <c:pt idx="161">
                  <c:v>2342.135152358801</c:v>
                </c:pt>
                <c:pt idx="162">
                  <c:v>2338.278123014421</c:v>
                </c:pt>
                <c:pt idx="163">
                  <c:v>2521.5450683050449</c:v>
                </c:pt>
                <c:pt idx="164">
                  <c:v>2509.8977529499998</c:v>
                </c:pt>
                <c:pt idx="165">
                  <c:v>2515.8066388158468</c:v>
                </c:pt>
                <c:pt idx="166">
                  <c:v>2519.1673737569031</c:v>
                </c:pt>
                <c:pt idx="167">
                  <c:v>2520.15753466161</c:v>
                </c:pt>
                <c:pt idx="168">
                  <c:v>2511.6675022273848</c:v>
                </c:pt>
                <c:pt idx="169">
                  <c:v>2514.0663005355959</c:v>
                </c:pt>
                <c:pt idx="170">
                  <c:v>2500.2776426152418</c:v>
                </c:pt>
                <c:pt idx="171">
                  <c:v>2489.1609635490122</c:v>
                </c:pt>
                <c:pt idx="172">
                  <c:v>2490.1321539366618</c:v>
                </c:pt>
                <c:pt idx="173">
                  <c:v>2489.3551410171099</c:v>
                </c:pt>
                <c:pt idx="174">
                  <c:v>2490.326482963816</c:v>
                </c:pt>
                <c:pt idx="175">
                  <c:v>2498.3201716666658</c:v>
                </c:pt>
                <c:pt idx="176">
                  <c:v>2487.414728560163</c:v>
                </c:pt>
                <c:pt idx="177">
                  <c:v>2496.9517646868799</c:v>
                </c:pt>
                <c:pt idx="178">
                  <c:v>2496.170490667891</c:v>
                </c:pt>
                <c:pt idx="179">
                  <c:v>2500.4735584311502</c:v>
                </c:pt>
                <c:pt idx="180">
                  <c:v>2498.3201716666658</c:v>
                </c:pt>
                <c:pt idx="181">
                  <c:v>2511.2993219147488</c:v>
                </c:pt>
                <c:pt idx="182">
                  <c:v>2494.9229985553111</c:v>
                </c:pt>
                <c:pt idx="183">
                  <c:v>2478.5654016244139</c:v>
                </c:pt>
                <c:pt idx="184">
                  <c:v>2475.666946722693</c:v>
                </c:pt>
                <c:pt idx="185">
                  <c:v>2469.8903263290031</c:v>
                </c:pt>
                <c:pt idx="186">
                  <c:v>2471.8128688107731</c:v>
                </c:pt>
                <c:pt idx="187">
                  <c:v>2482.0525188066281</c:v>
                </c:pt>
                <c:pt idx="188">
                  <c:v>2474.123874219868</c:v>
                </c:pt>
              </c:numCache>
            </c:numRef>
          </c:val>
          <c:smooth val="0"/>
        </c:ser>
        <c:dLbls>
          <c:showLegendKey val="0"/>
          <c:showVal val="0"/>
          <c:showCatName val="0"/>
          <c:showSerName val="0"/>
          <c:showPercent val="0"/>
          <c:showBubbleSize val="0"/>
        </c:dLbls>
        <c:marker val="1"/>
        <c:smooth val="0"/>
        <c:axId val="51156480"/>
        <c:axId val="162236672"/>
      </c:lineChart>
      <c:dateAx>
        <c:axId val="51156480"/>
        <c:scaling>
          <c:orientation val="minMax"/>
        </c:scaling>
        <c:delete val="0"/>
        <c:axPos val="b"/>
        <c:majorGridlines/>
        <c:numFmt formatCode="m/d/yy" sourceLinked="1"/>
        <c:majorTickMark val="out"/>
        <c:minorTickMark val="none"/>
        <c:tickLblPos val="nextTo"/>
        <c:txPr>
          <a:bodyPr rot="-4200000"/>
          <a:lstStyle/>
          <a:p>
            <a:pPr>
              <a:defRPr sz="1100" b="0">
                <a:latin typeface="Fira Sans"/>
                <a:cs typeface="Fira Sans"/>
              </a:defRPr>
            </a:pPr>
            <a:endParaRPr lang="fr-FR"/>
          </a:p>
        </c:txPr>
        <c:crossAx val="162236672"/>
        <c:crosses val="autoZero"/>
        <c:auto val="1"/>
        <c:lblOffset val="100"/>
        <c:baseTimeUnit val="months"/>
      </c:dateAx>
      <c:valAx>
        <c:axId val="162236672"/>
        <c:scaling>
          <c:orientation val="minMax"/>
          <c:min val="2100"/>
        </c:scaling>
        <c:delete val="0"/>
        <c:axPos val="l"/>
        <c:majorGridlines/>
        <c:minorGridlines/>
        <c:numFmt formatCode="0" sourceLinked="1"/>
        <c:majorTickMark val="out"/>
        <c:minorTickMark val="none"/>
        <c:tickLblPos val="nextTo"/>
        <c:txPr>
          <a:bodyPr/>
          <a:lstStyle/>
          <a:p>
            <a:pPr>
              <a:defRPr sz="1600" b="0">
                <a:latin typeface="Fira Sans"/>
                <a:cs typeface="Fira Sans"/>
              </a:defRPr>
            </a:pPr>
            <a:endParaRPr lang="fr-FR"/>
          </a:p>
        </c:txPr>
        <c:crossAx val="51156480"/>
        <c:crosses val="autoZero"/>
        <c:crossBetween val="between"/>
        <c:minorUnit val="10"/>
      </c:valAx>
    </c:plotArea>
    <c:plotVisOnly val="1"/>
    <c:dispBlanksAs val="gap"/>
    <c:showDLblsOverMax val="0"/>
  </c:chart>
  <c:externalData r:id="rId1">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19"/>
    </mc:Choice>
    <mc:Fallback>
      <c:style val="19"/>
    </mc:Fallback>
  </mc:AlternateContent>
  <c:chart>
    <c:autoTitleDeleted val="0"/>
    <c:plotArea>
      <c:layout/>
      <c:barChart>
        <c:barDir val="bar"/>
        <c:grouping val="clustered"/>
        <c:varyColors val="0"/>
        <c:ser>
          <c:idx val="0"/>
          <c:order val="0"/>
          <c:invertIfNegative val="0"/>
          <c:dPt>
            <c:idx val="0"/>
            <c:invertIfNegative val="0"/>
            <c:bubble3D val="0"/>
            <c:spPr>
              <a:solidFill>
                <a:srgbClr val="77933C"/>
              </a:solidFill>
            </c:spPr>
          </c:dPt>
          <c:dPt>
            <c:idx val="1"/>
            <c:invertIfNegative val="0"/>
            <c:bubble3D val="0"/>
            <c:spPr>
              <a:solidFill>
                <a:srgbClr val="77933C"/>
              </a:solidFill>
            </c:spPr>
          </c:dPt>
          <c:dPt>
            <c:idx val="2"/>
            <c:invertIfNegative val="0"/>
            <c:bubble3D val="0"/>
            <c:spPr>
              <a:solidFill>
                <a:schemeClr val="accent3">
                  <a:lumMod val="75000"/>
                </a:schemeClr>
              </a:solidFill>
            </c:spPr>
          </c:dPt>
          <c:dPt>
            <c:idx val="3"/>
            <c:invertIfNegative val="0"/>
            <c:bubble3D val="0"/>
            <c:spPr>
              <a:solidFill>
                <a:srgbClr val="953735"/>
              </a:solidFill>
            </c:spPr>
          </c:dPt>
          <c:dPt>
            <c:idx val="4"/>
            <c:invertIfNegative val="0"/>
            <c:bubble3D val="0"/>
            <c:spPr>
              <a:solidFill>
                <a:srgbClr val="953735"/>
              </a:solidFill>
            </c:spPr>
          </c:dPt>
          <c:dPt>
            <c:idx val="5"/>
            <c:invertIfNegative val="0"/>
            <c:bubble3D val="0"/>
            <c:spPr>
              <a:solidFill>
                <a:schemeClr val="accent2">
                  <a:lumMod val="75000"/>
                </a:schemeClr>
              </a:solidFill>
            </c:spPr>
          </c:dPt>
          <c:cat>
            <c:strRef>
              <c:f>Feuil3!$A$1:$E$1</c:f>
              <c:strCache>
                <c:ptCount val="5"/>
                <c:pt idx="0">
                  <c:v>ISAE=ISOE</c:v>
                </c:pt>
                <c:pt idx="1">
                  <c:v>20 000 postes</c:v>
                </c:pt>
                <c:pt idx="2">
                  <c:v>50 points d'indices pour tous</c:v>
                </c:pt>
                <c:pt idx="3">
                  <c:v>Cadeaux fiscaux aux entreprises</c:v>
                </c:pt>
                <c:pt idx="4">
                  <c:v>Fraude fiscale annuelle</c:v>
                </c:pt>
              </c:strCache>
            </c:strRef>
          </c:cat>
          <c:val>
            <c:numRef>
              <c:f>Feuil3!$A$2:$E$2</c:f>
              <c:numCache>
                <c:formatCode>0</c:formatCode>
                <c:ptCount val="5"/>
                <c:pt idx="0">
                  <c:v>300</c:v>
                </c:pt>
                <c:pt idx="1">
                  <c:v>700</c:v>
                </c:pt>
                <c:pt idx="2">
                  <c:v>15000</c:v>
                </c:pt>
                <c:pt idx="3">
                  <c:v>41000</c:v>
                </c:pt>
                <c:pt idx="4">
                  <c:v>70000</c:v>
                </c:pt>
              </c:numCache>
            </c:numRef>
          </c:val>
        </c:ser>
        <c:dLbls>
          <c:showLegendKey val="0"/>
          <c:showVal val="0"/>
          <c:showCatName val="0"/>
          <c:showSerName val="0"/>
          <c:showPercent val="0"/>
          <c:showBubbleSize val="0"/>
        </c:dLbls>
        <c:gapWidth val="150"/>
        <c:axId val="134797312"/>
        <c:axId val="162241280"/>
      </c:barChart>
      <c:catAx>
        <c:axId val="134797312"/>
        <c:scaling>
          <c:orientation val="minMax"/>
        </c:scaling>
        <c:delete val="1"/>
        <c:axPos val="l"/>
        <c:numFmt formatCode="General" sourceLinked="0"/>
        <c:majorTickMark val="out"/>
        <c:minorTickMark val="none"/>
        <c:tickLblPos val="nextTo"/>
        <c:crossAx val="162241280"/>
        <c:crosses val="autoZero"/>
        <c:auto val="1"/>
        <c:lblAlgn val="ctr"/>
        <c:lblOffset val="100"/>
        <c:noMultiLvlLbl val="0"/>
      </c:catAx>
      <c:valAx>
        <c:axId val="162241280"/>
        <c:scaling>
          <c:orientation val="minMax"/>
        </c:scaling>
        <c:delete val="1"/>
        <c:axPos val="b"/>
        <c:numFmt formatCode="0" sourceLinked="1"/>
        <c:majorTickMark val="out"/>
        <c:minorTickMark val="none"/>
        <c:tickLblPos val="nextTo"/>
        <c:crossAx val="134797312"/>
        <c:crosses val="autoZero"/>
        <c:crossBetween val="between"/>
      </c:valAx>
    </c:plotArea>
    <c:plotVisOnly val="1"/>
    <c:dispBlanksAs val="gap"/>
    <c:showDLblsOverMax val="0"/>
  </c:chart>
  <c:externalData r:id="rId1">
    <c:autoUpdate val="0"/>
  </c:externalData>
</c:chartSpace>
</file>

<file path=ppt/drawings/drawing1.xml><?xml version="1.0" encoding="utf-8"?>
<c:userShapes xmlns:c="http://schemas.openxmlformats.org/drawingml/2006/chart">
  <cdr:relSizeAnchor xmlns:cdr="http://schemas.openxmlformats.org/drawingml/2006/chartDrawing">
    <cdr:from>
      <cdr:x>0.34728</cdr:x>
      <cdr:y>0.42762</cdr:y>
    </cdr:from>
    <cdr:to>
      <cdr:x>0.47019</cdr:x>
      <cdr:y>0.62871</cdr:y>
    </cdr:to>
    <cdr:sp macro="" textlink="">
      <cdr:nvSpPr>
        <cdr:cNvPr id="2" name="ZoneTexte 1"/>
        <cdr:cNvSpPr txBox="1"/>
      </cdr:nvSpPr>
      <cdr:spPr>
        <a:xfrm xmlns:a="http://schemas.openxmlformats.org/drawingml/2006/main">
          <a:off x="2505582" y="1767088"/>
          <a:ext cx="886781" cy="830997"/>
        </a:xfrm>
        <a:prstGeom xmlns:a="http://schemas.openxmlformats.org/drawingml/2006/main" prst="rect">
          <a:avLst/>
        </a:prstGeom>
        <a:noFill xmlns:a="http://schemas.openxmlformats.org/drawingml/2006/main"/>
      </cdr:spPr>
      <cdr:txBody>
        <a:bodyPr xmlns:a="http://schemas.openxmlformats.org/drawingml/2006/main" wrap="none" rtlCol="0">
          <a:spAutoFit/>
        </a:bodyPr>
        <a:lstStyle xmlns:a="http://schemas.openxmlformats.org/drawingml/2006/main">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xmlns:a="http://schemas.openxmlformats.org/drawingml/2006/main">
          <a:r>
            <a:rPr lang="fr-FR" sz="2400" b="1" dirty="0" smtClean="0">
              <a:latin typeface="Helvetica" charset="-52"/>
              <a:ea typeface="Helvetica" charset="-52"/>
              <a:cs typeface="Helvetica" charset="-52"/>
            </a:rPr>
            <a:t>1h23</a:t>
          </a:r>
        </a:p>
        <a:p xmlns:a="http://schemas.openxmlformats.org/drawingml/2006/main">
          <a:endParaRPr lang="fr-FR" sz="2400" b="1" dirty="0">
            <a:latin typeface="Fira Sans"/>
            <a:cs typeface="Fira Sans"/>
          </a:endParaRPr>
        </a:p>
      </cdr:txBody>
    </cdr:sp>
  </cdr:relSizeAnchor>
  <cdr:relSizeAnchor xmlns:cdr="http://schemas.openxmlformats.org/drawingml/2006/chartDrawing">
    <cdr:from>
      <cdr:x>0.81621</cdr:x>
      <cdr:y>0.68857</cdr:y>
    </cdr:from>
    <cdr:to>
      <cdr:x>0.93912</cdr:x>
      <cdr:y>0.80029</cdr:y>
    </cdr:to>
    <cdr:sp macro="" textlink="">
      <cdr:nvSpPr>
        <cdr:cNvPr id="3" name="ZoneTexte 2"/>
        <cdr:cNvSpPr txBox="1"/>
      </cdr:nvSpPr>
      <cdr:spPr>
        <a:xfrm xmlns:a="http://schemas.openxmlformats.org/drawingml/2006/main">
          <a:off x="5888853" y="2845432"/>
          <a:ext cx="886781" cy="461665"/>
        </a:xfrm>
        <a:prstGeom xmlns:a="http://schemas.openxmlformats.org/drawingml/2006/main" prst="rect">
          <a:avLst/>
        </a:prstGeom>
        <a:noFill xmlns:a="http://schemas.openxmlformats.org/drawingml/2006/main"/>
      </cdr:spPr>
      <cdr:txBody>
        <a:bodyPr xmlns:a="http://schemas.openxmlformats.org/drawingml/2006/main" wrap="none" rtlCol="0">
          <a:spAutoFit/>
        </a:bodyPr>
        <a:lstStyle xmlns:a="http://schemas.openxmlformats.org/drawingml/2006/main">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xmlns:a="http://schemas.openxmlformats.org/drawingml/2006/main">
          <a:r>
            <a:rPr lang="fr-FR" sz="2400" b="1" dirty="0" smtClean="0">
              <a:latin typeface="Helvetica" charset="-52"/>
              <a:ea typeface="Helvetica" charset="-52"/>
              <a:cs typeface="Helvetica" charset="-52"/>
            </a:rPr>
            <a:t>1h03</a:t>
          </a:r>
          <a:endParaRPr lang="fr-FR" sz="2400" b="1" dirty="0">
            <a:latin typeface="Helvetica" charset="-52"/>
            <a:ea typeface="Helvetica" charset="-52"/>
            <a:cs typeface="Helvetica" charset="-52"/>
          </a:endParaRPr>
        </a:p>
      </cdr:txBody>
    </cdr:sp>
  </cdr:relSizeAnchor>
  <cdr:relSizeAnchor xmlns:cdr="http://schemas.openxmlformats.org/drawingml/2006/chartDrawing">
    <cdr:from>
      <cdr:x>0.77775</cdr:x>
      <cdr:y>0.303</cdr:y>
    </cdr:from>
    <cdr:to>
      <cdr:x>0.90066</cdr:x>
      <cdr:y>0.41472</cdr:y>
    </cdr:to>
    <cdr:sp macro="" textlink="">
      <cdr:nvSpPr>
        <cdr:cNvPr id="4" name="ZoneTexte 3"/>
        <cdr:cNvSpPr txBox="1"/>
      </cdr:nvSpPr>
      <cdr:spPr>
        <a:xfrm xmlns:a="http://schemas.openxmlformats.org/drawingml/2006/main">
          <a:off x="5611369" y="1252111"/>
          <a:ext cx="886781" cy="461665"/>
        </a:xfrm>
        <a:prstGeom xmlns:a="http://schemas.openxmlformats.org/drawingml/2006/main" prst="rect">
          <a:avLst/>
        </a:prstGeom>
        <a:noFill xmlns:a="http://schemas.openxmlformats.org/drawingml/2006/main"/>
      </cdr:spPr>
      <cdr:txBody>
        <a:bodyPr xmlns:a="http://schemas.openxmlformats.org/drawingml/2006/main" wrap="none" rtlCol="0">
          <a:spAutoFit/>
        </a:bodyPr>
        <a:lstStyle xmlns:a="http://schemas.openxmlformats.org/drawingml/2006/main">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xmlns:a="http://schemas.openxmlformats.org/drawingml/2006/main">
          <a:r>
            <a:rPr lang="fr-FR" sz="2400" b="1" dirty="0" smtClean="0">
              <a:latin typeface="Helvetica" charset="-52"/>
              <a:ea typeface="Helvetica" charset="-52"/>
              <a:cs typeface="Helvetica" charset="-52"/>
            </a:rPr>
            <a:t>3h10</a:t>
          </a:r>
          <a:endParaRPr lang="fr-FR" sz="2400" b="1" dirty="0">
            <a:latin typeface="Helvetica" charset="-52"/>
            <a:ea typeface="Helvetica" charset="-52"/>
            <a:cs typeface="Helvetica" charset="-52"/>
          </a:endParaRPr>
        </a:p>
      </cdr:txBody>
    </cdr:sp>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6204C75-63E2-7E42-AED4-D792A94FF468}" type="datetimeFigureOut">
              <a:rPr lang="fr-FR" smtClean="0"/>
              <a:t>24/11/2015</a:t>
            </a:fld>
            <a:endParaRPr lang="fr-FR"/>
          </a:p>
        </p:txBody>
      </p:sp>
      <p:sp>
        <p:nvSpPr>
          <p:cNvPr id="4" name="Espace réservé de l'image des diapositives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4501403-5C82-0C42-8923-419308778D22}" type="slidenum">
              <a:rPr lang="fr-FR" smtClean="0"/>
              <a:t>‹N°›</a:t>
            </a:fld>
            <a:endParaRPr lang="fr-FR"/>
          </a:p>
        </p:txBody>
      </p:sp>
    </p:spTree>
    <p:extLst>
      <p:ext uri="{BB962C8B-B14F-4D97-AF65-F5344CB8AC3E}">
        <p14:creationId xmlns:p14="http://schemas.microsoft.com/office/powerpoint/2010/main" val="597524905"/>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84501403-5C82-0C42-8923-419308778D22}" type="slidenum">
              <a:rPr lang="fr-FR" smtClean="0"/>
              <a:t>1</a:t>
            </a:fld>
            <a:endParaRPr lang="fr-FR"/>
          </a:p>
        </p:txBody>
      </p:sp>
    </p:spTree>
    <p:extLst>
      <p:ext uri="{BB962C8B-B14F-4D97-AF65-F5344CB8AC3E}">
        <p14:creationId xmlns:p14="http://schemas.microsoft.com/office/powerpoint/2010/main" val="41374101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indent="0">
              <a:lnSpc>
                <a:spcPct val="120000"/>
              </a:lnSpc>
              <a:buFont typeface="Wingdings" charset="2"/>
              <a:buNone/>
            </a:pPr>
            <a:r>
              <a:rPr lang="fr-FR" sz="1200" dirty="0" smtClean="0">
                <a:latin typeface="Cambria"/>
                <a:cs typeface="Cambria"/>
              </a:rPr>
              <a:t>﻿55% des classes maternelles et 27% des classes élémentaires comportent plus de 25 élèves.</a:t>
            </a:r>
          </a:p>
          <a:p>
            <a:pPr marL="0" indent="0">
              <a:lnSpc>
                <a:spcPct val="120000"/>
              </a:lnSpc>
              <a:buFont typeface="Wingdings" charset="2"/>
              <a:buNone/>
            </a:pPr>
            <a:endParaRPr lang="fr-FR" sz="1200" dirty="0" smtClean="0">
              <a:latin typeface="Cambria"/>
              <a:cs typeface="Cambria"/>
            </a:endParaRPr>
          </a:p>
          <a:p>
            <a:pPr marL="0" indent="0">
              <a:lnSpc>
                <a:spcPct val="120000"/>
              </a:lnSpc>
              <a:buFont typeface="Wingdings" charset="2"/>
              <a:buNone/>
            </a:pPr>
            <a:r>
              <a:rPr lang="fr-FR" sz="1200" dirty="0" smtClean="0">
                <a:latin typeface="Cambria"/>
                <a:cs typeface="Cambria"/>
              </a:rPr>
              <a:t>La moyenne de 23,7 élèves par classe est bien trompeuse...</a:t>
            </a:r>
          </a:p>
        </p:txBody>
      </p:sp>
      <p:sp>
        <p:nvSpPr>
          <p:cNvPr id="4" name="Espace réservé du numéro de diapositive 3"/>
          <p:cNvSpPr>
            <a:spLocks noGrp="1"/>
          </p:cNvSpPr>
          <p:nvPr>
            <p:ph type="sldNum" sz="quarter" idx="10"/>
          </p:nvPr>
        </p:nvSpPr>
        <p:spPr/>
        <p:txBody>
          <a:bodyPr/>
          <a:lstStyle/>
          <a:p>
            <a:fld id="{84501403-5C82-0C42-8923-419308778D22}" type="slidenum">
              <a:rPr lang="fr-FR" smtClean="0"/>
              <a:t>10</a:t>
            </a:fld>
            <a:endParaRPr lang="fr-FR"/>
          </a:p>
        </p:txBody>
      </p:sp>
    </p:spTree>
    <p:extLst>
      <p:ext uri="{BB962C8B-B14F-4D97-AF65-F5344CB8AC3E}">
        <p14:creationId xmlns:p14="http://schemas.microsoft.com/office/powerpoint/2010/main" val="287506584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endParaRPr lang="fr-FR" dirty="0" smtClean="0">
              <a:effectLst/>
            </a:endParaRPr>
          </a:p>
        </p:txBody>
      </p:sp>
      <p:sp>
        <p:nvSpPr>
          <p:cNvPr id="4" name="Espace réservé du numéro de diapositive 3"/>
          <p:cNvSpPr>
            <a:spLocks noGrp="1"/>
          </p:cNvSpPr>
          <p:nvPr>
            <p:ph type="sldNum" sz="quarter" idx="10"/>
          </p:nvPr>
        </p:nvSpPr>
        <p:spPr/>
        <p:txBody>
          <a:bodyPr/>
          <a:lstStyle/>
          <a:p>
            <a:fld id="{84501403-5C82-0C42-8923-419308778D22}" type="slidenum">
              <a:rPr lang="fr-FR" smtClean="0"/>
              <a:t>11</a:t>
            </a:fld>
            <a:endParaRPr lang="fr-FR"/>
          </a:p>
        </p:txBody>
      </p:sp>
    </p:spTree>
    <p:extLst>
      <p:ext uri="{BB962C8B-B14F-4D97-AF65-F5344CB8AC3E}">
        <p14:creationId xmlns:p14="http://schemas.microsoft.com/office/powerpoint/2010/main" val="287506584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fr-FR" dirty="0" smtClean="0">
                <a:effectLst/>
              </a:rPr>
              <a:t>Après 15 ans d’exercice, les enseignants du primaire français sont payés 15% de moins que la moyenne des enseignants des pays de l’OCDE, soit une différence de plus de 300 euros par mois !</a:t>
            </a:r>
          </a:p>
          <a:p>
            <a:pPr marL="0" marR="0" indent="0" algn="l" defTabSz="457200" rtl="0" eaLnBrk="1" fontAlgn="auto" latinLnBrk="0" hangingPunct="1">
              <a:lnSpc>
                <a:spcPct val="100000"/>
              </a:lnSpc>
              <a:spcBef>
                <a:spcPts val="0"/>
              </a:spcBef>
              <a:spcAft>
                <a:spcPts val="0"/>
              </a:spcAft>
              <a:buClrTx/>
              <a:buSzTx/>
              <a:buFontTx/>
              <a:buNone/>
              <a:tabLst/>
              <a:defRPr/>
            </a:pPr>
            <a:endParaRPr lang="fr-FR" dirty="0" smtClean="0">
              <a:effectLst/>
            </a:endParaRPr>
          </a:p>
          <a:p>
            <a:pPr marL="0" marR="0" indent="0" algn="l" defTabSz="457200" rtl="0" eaLnBrk="1" fontAlgn="auto" latinLnBrk="0" hangingPunct="1">
              <a:lnSpc>
                <a:spcPct val="100000"/>
              </a:lnSpc>
              <a:spcBef>
                <a:spcPts val="0"/>
              </a:spcBef>
              <a:spcAft>
                <a:spcPts val="0"/>
              </a:spcAft>
              <a:buClrTx/>
              <a:buSzTx/>
              <a:buFontTx/>
              <a:buNone/>
              <a:tabLst/>
              <a:defRPr/>
            </a:pPr>
            <a:r>
              <a:rPr lang="fr-FR" dirty="0" smtClean="0">
                <a:effectLst/>
              </a:rPr>
              <a:t>4 032€ mensuels en Allemagne, 2 557€ en Finlande et seulement 2 204€ en France !</a:t>
            </a:r>
          </a:p>
          <a:p>
            <a:pPr marL="0" marR="0" indent="0" algn="l" defTabSz="457200" rtl="0" eaLnBrk="1" fontAlgn="auto" latinLnBrk="0" hangingPunct="1">
              <a:lnSpc>
                <a:spcPct val="100000"/>
              </a:lnSpc>
              <a:spcBef>
                <a:spcPts val="0"/>
              </a:spcBef>
              <a:spcAft>
                <a:spcPts val="0"/>
              </a:spcAft>
              <a:buClrTx/>
              <a:buSzTx/>
              <a:buFontTx/>
              <a:buNone/>
              <a:tabLst/>
              <a:defRPr/>
            </a:pPr>
            <a:endParaRPr lang="fr-FR" dirty="0" smtClean="0">
              <a:effectLst/>
            </a:endParaRPr>
          </a:p>
          <a:p>
            <a:r>
              <a:rPr lang="fr-FR" sz="1200" b="0" i="0" u="none" strike="noStrike" kern="1200" baseline="0" dirty="0" smtClean="0">
                <a:solidFill>
                  <a:schemeClr val="tx1"/>
                </a:solidFill>
                <a:latin typeface="+mn-lt"/>
                <a:ea typeface="+mn-ea"/>
                <a:cs typeface="+mn-cs"/>
              </a:rPr>
              <a:t> Les salaires bruts des enseignants sont convertis sur la base des parités de pouvoir d’achat (PPA) pour la</a:t>
            </a:r>
          </a:p>
          <a:p>
            <a:r>
              <a:rPr lang="fr-FR" sz="1200" b="0" i="0" u="none" strike="noStrike" kern="1200" baseline="0" dirty="0" smtClean="0">
                <a:solidFill>
                  <a:schemeClr val="tx1"/>
                </a:solidFill>
                <a:latin typeface="+mn-lt"/>
                <a:ea typeface="+mn-ea"/>
                <a:cs typeface="+mn-cs"/>
              </a:rPr>
              <a:t>consommation privée</a:t>
            </a:r>
            <a:endParaRPr lang="fr-FR" dirty="0" smtClean="0">
              <a:effectLst/>
            </a:endParaRPr>
          </a:p>
        </p:txBody>
      </p:sp>
      <p:sp>
        <p:nvSpPr>
          <p:cNvPr id="4" name="Espace réservé du numéro de diapositive 3"/>
          <p:cNvSpPr>
            <a:spLocks noGrp="1"/>
          </p:cNvSpPr>
          <p:nvPr>
            <p:ph type="sldNum" sz="quarter" idx="10"/>
          </p:nvPr>
        </p:nvSpPr>
        <p:spPr/>
        <p:txBody>
          <a:bodyPr/>
          <a:lstStyle/>
          <a:p>
            <a:fld id="{84501403-5C82-0C42-8923-419308778D22}" type="slidenum">
              <a:rPr lang="fr-FR" smtClean="0"/>
              <a:t>12</a:t>
            </a:fld>
            <a:endParaRPr lang="fr-FR"/>
          </a:p>
        </p:txBody>
      </p:sp>
    </p:spTree>
    <p:extLst>
      <p:ext uri="{BB962C8B-B14F-4D97-AF65-F5344CB8AC3E}">
        <p14:creationId xmlns:p14="http://schemas.microsoft.com/office/powerpoint/2010/main" val="287506584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indent="0">
              <a:lnSpc>
                <a:spcPct val="120000"/>
              </a:lnSpc>
              <a:buFont typeface="Wingdings" charset="2"/>
              <a:buNone/>
            </a:pPr>
            <a:r>
              <a:rPr lang="fr-FR" sz="1200" dirty="0" smtClean="0">
                <a:latin typeface="Cambria"/>
                <a:cs typeface="Cambria"/>
              </a:rPr>
              <a:t>Entre les PE et les certifiés, pourtant sur la même grille, les différences de traitement s’expliquent pour 1/3 par les indemnités, 1/3 par les heures supplémentaires et 1/3 lié aux carrières (ex-instits devenus PE, âge de départ en retraite et accès à la hors-classe). </a:t>
            </a:r>
          </a:p>
          <a:p>
            <a:pPr marL="0" indent="0">
              <a:lnSpc>
                <a:spcPct val="120000"/>
              </a:lnSpc>
              <a:buFont typeface="Wingdings" charset="2"/>
              <a:buNone/>
            </a:pPr>
            <a:endParaRPr lang="fr-FR" sz="1200" dirty="0" smtClean="0">
              <a:latin typeface="Cambria"/>
              <a:cs typeface="Cambria"/>
            </a:endParaRPr>
          </a:p>
          <a:p>
            <a:pPr marL="0" indent="0">
              <a:lnSpc>
                <a:spcPct val="120000"/>
              </a:lnSpc>
              <a:buFont typeface="Wingdings" charset="2"/>
              <a:buNone/>
            </a:pPr>
            <a:r>
              <a:rPr lang="fr-FR" sz="1200" dirty="0" smtClean="0">
                <a:latin typeface="Cambria"/>
                <a:cs typeface="Cambria"/>
              </a:rPr>
              <a:t>Dans la fonction publique d’Etat, la part des primes et indemnités dans les rémunérations atteint 20%. </a:t>
            </a:r>
          </a:p>
          <a:p>
            <a:pPr marL="0" indent="0">
              <a:lnSpc>
                <a:spcPct val="120000"/>
              </a:lnSpc>
              <a:buFont typeface="Wingdings" charset="2"/>
              <a:buNone/>
            </a:pPr>
            <a:r>
              <a:rPr lang="fr-FR" sz="1200" dirty="0" smtClean="0">
                <a:latin typeface="Cambria"/>
                <a:cs typeface="Cambria"/>
              </a:rPr>
              <a:t>Des catégories B, comme les gardiens de la paix, peuvent ainsi dépasser le niveau des enseignants. Pour autant leurs primes et indemnités ne sont pas prises en compte dans le calcul de la pension de retraite. </a:t>
            </a:r>
          </a:p>
        </p:txBody>
      </p:sp>
      <p:sp>
        <p:nvSpPr>
          <p:cNvPr id="4" name="Espace réservé du numéro de diapositive 3"/>
          <p:cNvSpPr>
            <a:spLocks noGrp="1"/>
          </p:cNvSpPr>
          <p:nvPr>
            <p:ph type="sldNum" sz="quarter" idx="10"/>
          </p:nvPr>
        </p:nvSpPr>
        <p:spPr/>
        <p:txBody>
          <a:bodyPr/>
          <a:lstStyle/>
          <a:p>
            <a:fld id="{84501403-5C82-0C42-8923-419308778D22}" type="slidenum">
              <a:rPr lang="fr-FR" smtClean="0"/>
              <a:t>13</a:t>
            </a:fld>
            <a:endParaRPr lang="fr-FR"/>
          </a:p>
        </p:txBody>
      </p:sp>
    </p:spTree>
    <p:extLst>
      <p:ext uri="{BB962C8B-B14F-4D97-AF65-F5344CB8AC3E}">
        <p14:creationId xmlns:p14="http://schemas.microsoft.com/office/powerpoint/2010/main" val="287506584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indent="0">
              <a:lnSpc>
                <a:spcPct val="120000"/>
              </a:lnSpc>
              <a:buFont typeface="Wingdings" charset="2"/>
              <a:buNone/>
            </a:pPr>
            <a:r>
              <a:rPr lang="fr-FR" sz="1200" dirty="0" smtClean="0">
                <a:latin typeface="Cambria"/>
                <a:cs typeface="Cambria"/>
              </a:rPr>
              <a:t>﻿﻿En bleu, le salaire d’une carrière de PE au choix. </a:t>
            </a:r>
          </a:p>
          <a:p>
            <a:pPr marL="0" indent="0">
              <a:lnSpc>
                <a:spcPct val="120000"/>
              </a:lnSpc>
              <a:buFont typeface="Wingdings" charset="2"/>
              <a:buNone/>
            </a:pPr>
            <a:r>
              <a:rPr lang="fr-FR" sz="1200" dirty="0" smtClean="0">
                <a:latin typeface="Cambria"/>
                <a:cs typeface="Cambria"/>
              </a:rPr>
              <a:t>En rouge, la même carrière impactée par l’inflation et l’augmentation des cotisations retraites. </a:t>
            </a:r>
          </a:p>
          <a:p>
            <a:pPr marL="0" indent="0">
              <a:lnSpc>
                <a:spcPct val="120000"/>
              </a:lnSpc>
              <a:buFont typeface="Wingdings" charset="2"/>
              <a:buNone/>
            </a:pPr>
            <a:endParaRPr lang="fr-FR" sz="1200" dirty="0" smtClean="0">
              <a:latin typeface="Cambria"/>
              <a:cs typeface="Cambria"/>
            </a:endParaRPr>
          </a:p>
          <a:p>
            <a:pPr marL="0" indent="0">
              <a:lnSpc>
                <a:spcPct val="120000"/>
              </a:lnSpc>
              <a:buFont typeface="Wingdings" charset="2"/>
              <a:buNone/>
            </a:pPr>
            <a:r>
              <a:rPr lang="fr-FR" sz="1200" dirty="0" smtClean="0">
                <a:latin typeface="Cambria"/>
                <a:cs typeface="Cambria"/>
              </a:rPr>
              <a:t>Une différence saisissante !</a:t>
            </a:r>
          </a:p>
          <a:p>
            <a:pPr marL="0" indent="0">
              <a:lnSpc>
                <a:spcPct val="120000"/>
              </a:lnSpc>
              <a:buFont typeface="Wingdings" charset="2"/>
              <a:buNone/>
            </a:pPr>
            <a:endParaRPr lang="fr-FR" sz="1200" dirty="0" smtClean="0">
              <a:latin typeface="Cambria"/>
              <a:cs typeface="Cambria"/>
            </a:endParaRPr>
          </a:p>
          <a:p>
            <a:pPr marL="0" indent="0">
              <a:lnSpc>
                <a:spcPct val="120000"/>
              </a:lnSpc>
              <a:buFont typeface="Wingdings" charset="2"/>
              <a:buNone/>
            </a:pPr>
            <a:r>
              <a:rPr lang="fr-FR" sz="1200" dirty="0" smtClean="0">
                <a:latin typeface="Cambria"/>
                <a:cs typeface="Cambria"/>
              </a:rPr>
              <a:t>Depuis 15 ans, nos carrières reculent à l’image d’un escalator qui descend mécaniquement sous le poids de l’inflation.</a:t>
            </a:r>
          </a:p>
        </p:txBody>
      </p:sp>
      <p:sp>
        <p:nvSpPr>
          <p:cNvPr id="4" name="Espace réservé du numéro de diapositive 3"/>
          <p:cNvSpPr>
            <a:spLocks noGrp="1"/>
          </p:cNvSpPr>
          <p:nvPr>
            <p:ph type="sldNum" sz="quarter" idx="10"/>
          </p:nvPr>
        </p:nvSpPr>
        <p:spPr/>
        <p:txBody>
          <a:bodyPr/>
          <a:lstStyle/>
          <a:p>
            <a:fld id="{84501403-5C82-0C42-8923-419308778D22}" type="slidenum">
              <a:rPr lang="fr-FR" smtClean="0"/>
              <a:t>14</a:t>
            </a:fld>
            <a:endParaRPr lang="fr-FR"/>
          </a:p>
        </p:txBody>
      </p:sp>
    </p:spTree>
    <p:extLst>
      <p:ext uri="{BB962C8B-B14F-4D97-AF65-F5344CB8AC3E}">
        <p14:creationId xmlns:p14="http://schemas.microsoft.com/office/powerpoint/2010/main" val="287506584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FR" sz="1200" b="0" i="0" u="none" strike="noStrike" kern="1200" baseline="0" dirty="0" smtClean="0">
                <a:solidFill>
                  <a:schemeClr val="tx1"/>
                </a:solidFill>
                <a:latin typeface="+mn-lt"/>
                <a:ea typeface="+mn-ea"/>
                <a:cs typeface="+mn-cs"/>
              </a:rPr>
              <a:t>Le traitement est fixé par le grade et l'échelon du fonctionnaire qui octroie un nombre d’indices détenu. C'est le principe de la grille. Il assure la transparence, l'égalité de traitement et une solidarité pour 5 millions d'agents publics.</a:t>
            </a:r>
            <a:endParaRPr lang="fr-FR" sz="1200" b="0" i="0" u="none" strike="noStrike" kern="1200" baseline="0" dirty="0" smtClean="0">
              <a:solidFill>
                <a:schemeClr val="tx1"/>
              </a:solidFill>
              <a:effectLst/>
              <a:latin typeface="+mn-lt"/>
              <a:ea typeface="+mn-ea"/>
              <a:cs typeface="+mn-cs"/>
            </a:endParaRPr>
          </a:p>
          <a:p>
            <a:r>
              <a:rPr lang="fr-FR" sz="1200" kern="1200" dirty="0" smtClean="0">
                <a:solidFill>
                  <a:schemeClr val="tx1"/>
                </a:solidFill>
                <a:effectLst/>
                <a:latin typeface="+mn-lt"/>
                <a:ea typeface="+mn-ea"/>
                <a:cs typeface="+mn-cs"/>
              </a:rPr>
              <a:t>D’où l’importance</a:t>
            </a:r>
            <a:r>
              <a:rPr lang="fr-FR" sz="1200" kern="1200" baseline="0" dirty="0" smtClean="0">
                <a:solidFill>
                  <a:schemeClr val="tx1"/>
                </a:solidFill>
                <a:effectLst/>
                <a:latin typeface="+mn-lt"/>
                <a:ea typeface="+mn-ea"/>
                <a:cs typeface="+mn-cs"/>
              </a:rPr>
              <a:t> de la valeur du point d’indice</a:t>
            </a:r>
          </a:p>
          <a:p>
            <a:r>
              <a:rPr lang="fr-FR" sz="1200" kern="1200" baseline="0" dirty="0" smtClean="0">
                <a:solidFill>
                  <a:schemeClr val="tx1"/>
                </a:solidFill>
                <a:effectLst/>
                <a:latin typeface="+mn-lt"/>
                <a:ea typeface="+mn-ea"/>
                <a:cs typeface="+mn-cs"/>
              </a:rPr>
              <a:t>Maintien du pouvoir d’achat n’est plus assuré de manière collective (valeur du point) mais individualisé (indemnités et avancement de carrière personnel)</a:t>
            </a:r>
          </a:p>
          <a:p>
            <a:endParaRPr lang="fr-FR" sz="1200" kern="1200" baseline="0" dirty="0" smtClean="0">
              <a:solidFill>
                <a:schemeClr val="tx1"/>
              </a:solidFill>
              <a:effectLst/>
              <a:latin typeface="+mn-lt"/>
              <a:ea typeface="+mn-ea"/>
              <a:cs typeface="+mn-cs"/>
            </a:endParaRPr>
          </a:p>
          <a:p>
            <a:pPr algn="l"/>
            <a:r>
              <a:rPr lang="fr-FR" sz="1200" kern="1200" baseline="0" dirty="0" smtClean="0">
                <a:solidFill>
                  <a:schemeClr val="tx1"/>
                </a:solidFill>
                <a:effectLst/>
                <a:latin typeface="+mn-lt"/>
                <a:ea typeface="+mn-ea"/>
                <a:cs typeface="+mn-cs"/>
              </a:rPr>
              <a:t>Baisse du salaire net </a:t>
            </a:r>
            <a:r>
              <a:rPr lang="fr-FR" sz="1200" kern="1200" baseline="0" dirty="0" smtClean="0">
                <a:solidFill>
                  <a:schemeClr val="tx1"/>
                </a:solidFill>
                <a:effectLst/>
                <a:latin typeface="Cambria"/>
                <a:ea typeface="+mn-ea"/>
                <a:cs typeface="Cambria"/>
              </a:rPr>
              <a:t>avec h</a:t>
            </a:r>
            <a:r>
              <a:rPr lang="fr-FR" sz="1200" dirty="0" smtClean="0">
                <a:latin typeface="Cambria"/>
                <a:cs typeface="Cambria"/>
              </a:rPr>
              <a:t>ausse des cotisations vieillesse au 1</a:t>
            </a:r>
            <a:r>
              <a:rPr lang="fr-FR" sz="1200" baseline="30000" dirty="0" smtClean="0">
                <a:latin typeface="Cambria"/>
                <a:cs typeface="Cambria"/>
              </a:rPr>
              <a:t>er</a:t>
            </a:r>
            <a:r>
              <a:rPr lang="fr-FR" sz="1200" dirty="0" smtClean="0">
                <a:latin typeface="Cambria"/>
                <a:cs typeface="Cambria"/>
              </a:rPr>
              <a:t> janvier</a:t>
            </a:r>
          </a:p>
          <a:p>
            <a:pPr algn="l"/>
            <a:r>
              <a:rPr lang="fr-FR" sz="1200" dirty="0" smtClean="0">
                <a:latin typeface="Cambria"/>
                <a:cs typeface="Cambria"/>
              </a:rPr>
              <a:t>De 7,85% en 2010 à 11,1% en 2020</a:t>
            </a:r>
          </a:p>
          <a:p>
            <a:endParaRPr lang="fr-FR" sz="1200" kern="1200" baseline="0" dirty="0" smtClean="0">
              <a:solidFill>
                <a:schemeClr val="tx1"/>
              </a:solidFill>
              <a:effectLst/>
              <a:latin typeface="+mn-lt"/>
              <a:ea typeface="+mn-ea"/>
              <a:cs typeface="+mn-cs"/>
            </a:endParaRPr>
          </a:p>
        </p:txBody>
      </p:sp>
      <p:sp>
        <p:nvSpPr>
          <p:cNvPr id="4" name="Espace réservé du numéro de diapositive 3"/>
          <p:cNvSpPr>
            <a:spLocks noGrp="1"/>
          </p:cNvSpPr>
          <p:nvPr>
            <p:ph type="sldNum" sz="quarter" idx="10"/>
          </p:nvPr>
        </p:nvSpPr>
        <p:spPr/>
        <p:txBody>
          <a:bodyPr/>
          <a:lstStyle/>
          <a:p>
            <a:fld id="{84501403-5C82-0C42-8923-419308778D22}" type="slidenum">
              <a:rPr lang="fr-FR" smtClean="0"/>
              <a:t>15</a:t>
            </a:fld>
            <a:endParaRPr lang="fr-FR"/>
          </a:p>
        </p:txBody>
      </p:sp>
    </p:spTree>
    <p:extLst>
      <p:ext uri="{BB962C8B-B14F-4D97-AF65-F5344CB8AC3E}">
        <p14:creationId xmlns:p14="http://schemas.microsoft.com/office/powerpoint/2010/main" val="287506584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fr-FR" sz="1200" b="0" kern="1200" dirty="0" smtClean="0">
                <a:solidFill>
                  <a:schemeClr val="tx1"/>
                </a:solidFill>
                <a:latin typeface="+mn-lt"/>
                <a:ea typeface="+mn-ea"/>
                <a:cs typeface="+mn-cs"/>
              </a:rPr>
              <a:t>Comme le disent </a:t>
            </a:r>
            <a:r>
              <a:rPr lang="fr-FR" sz="1200" b="0" kern="1200" dirty="0" err="1" smtClean="0">
                <a:solidFill>
                  <a:schemeClr val="tx1"/>
                </a:solidFill>
                <a:latin typeface="+mn-lt"/>
                <a:ea typeface="+mn-ea"/>
                <a:cs typeface="+mn-cs"/>
              </a:rPr>
              <a:t>Coutrot</a:t>
            </a:r>
            <a:r>
              <a:rPr lang="fr-FR" sz="1200" b="0" kern="1200" dirty="0" smtClean="0">
                <a:solidFill>
                  <a:schemeClr val="tx1"/>
                </a:solidFill>
                <a:latin typeface="+mn-lt"/>
                <a:ea typeface="+mn-ea"/>
                <a:cs typeface="+mn-cs"/>
              </a:rPr>
              <a:t> et </a:t>
            </a:r>
            <a:r>
              <a:rPr lang="fr-FR" sz="1200" b="0" kern="1200" dirty="0" err="1" smtClean="0">
                <a:solidFill>
                  <a:schemeClr val="tx1"/>
                </a:solidFill>
                <a:latin typeface="+mn-lt"/>
                <a:ea typeface="+mn-ea"/>
                <a:cs typeface="+mn-cs"/>
              </a:rPr>
              <a:t>Kalfha</a:t>
            </a:r>
            <a:r>
              <a:rPr lang="fr-FR" sz="1200" b="0" kern="1200" dirty="0" smtClean="0">
                <a:solidFill>
                  <a:schemeClr val="tx1"/>
                </a:solidFill>
                <a:latin typeface="+mn-lt"/>
                <a:ea typeface="+mn-ea"/>
                <a:cs typeface="+mn-cs"/>
              </a:rPr>
              <a:t>, un budget régressif et illusoire</a:t>
            </a:r>
          </a:p>
          <a:p>
            <a:pPr marL="0" marR="0" indent="0" algn="l" defTabSz="457200" rtl="0" eaLnBrk="1" fontAlgn="auto" latinLnBrk="0" hangingPunct="1">
              <a:lnSpc>
                <a:spcPct val="100000"/>
              </a:lnSpc>
              <a:spcBef>
                <a:spcPts val="0"/>
              </a:spcBef>
              <a:spcAft>
                <a:spcPts val="0"/>
              </a:spcAft>
              <a:buClrTx/>
              <a:buSzTx/>
              <a:buFontTx/>
              <a:buNone/>
              <a:tabLst/>
              <a:defRPr/>
            </a:pPr>
            <a:r>
              <a:rPr lang="fr-FR" sz="1200" b="0" kern="1200" dirty="0" smtClean="0">
                <a:solidFill>
                  <a:schemeClr val="tx1"/>
                </a:solidFill>
                <a:effectLst/>
                <a:latin typeface="+mn-lt"/>
                <a:ea typeface="+mn-ea"/>
                <a:cs typeface="+mn-cs"/>
              </a:rPr>
              <a:t>Régressif</a:t>
            </a:r>
            <a:r>
              <a:rPr lang="fr-FR" sz="1200" b="0" kern="1200" baseline="0" dirty="0" smtClean="0">
                <a:solidFill>
                  <a:schemeClr val="tx1"/>
                </a:solidFill>
                <a:effectLst/>
                <a:latin typeface="+mn-lt"/>
                <a:ea typeface="+mn-ea"/>
                <a:cs typeface="+mn-cs"/>
              </a:rPr>
              <a:t> (-16 Mds pour Etat, Sécu et collectivité d’où baisse des investissements, - 33 Mds de cadeau aux entreprises)</a:t>
            </a:r>
          </a:p>
          <a:p>
            <a:pPr marL="0" marR="0" indent="0" algn="l" defTabSz="457200" rtl="0" eaLnBrk="1" fontAlgn="auto" latinLnBrk="0" hangingPunct="1">
              <a:lnSpc>
                <a:spcPct val="100000"/>
              </a:lnSpc>
              <a:spcBef>
                <a:spcPts val="0"/>
              </a:spcBef>
              <a:spcAft>
                <a:spcPts val="0"/>
              </a:spcAft>
              <a:buClrTx/>
              <a:buSzTx/>
              <a:buFontTx/>
              <a:buNone/>
              <a:tabLst/>
              <a:defRPr/>
            </a:pPr>
            <a:r>
              <a:rPr lang="fr-FR" sz="1200" b="0" kern="1200" baseline="0" dirty="0" smtClean="0">
                <a:solidFill>
                  <a:schemeClr val="tx1"/>
                </a:solidFill>
                <a:effectLst/>
                <a:latin typeface="+mn-lt"/>
                <a:ea typeface="+mn-ea"/>
                <a:cs typeface="+mn-cs"/>
              </a:rPr>
              <a:t>Illusoire (croissance de 1,5% inatteignable, déflation menace, </a:t>
            </a:r>
            <a:r>
              <a:rPr lang="fr-FR" sz="1200" kern="1200" dirty="0" smtClean="0">
                <a:solidFill>
                  <a:schemeClr val="tx1"/>
                </a:solidFill>
                <a:latin typeface="+mn-lt"/>
                <a:ea typeface="+mn-ea"/>
                <a:cs typeface="+mn-cs"/>
              </a:rPr>
              <a:t>impasse de la " politique de l'offre " : en  2014, les dividendes et rachats d'actions des groupes du CAC 40 ont augmenté de 30  %,</a:t>
            </a:r>
            <a:r>
              <a:rPr lang="fr-FR" sz="1200" kern="1200" baseline="0" dirty="0" smtClean="0">
                <a:solidFill>
                  <a:schemeClr val="tx1"/>
                </a:solidFill>
                <a:latin typeface="+mn-lt"/>
                <a:ea typeface="+mn-ea"/>
                <a:cs typeface="+mn-cs"/>
              </a:rPr>
              <a:t> pas de hausse </a:t>
            </a:r>
            <a:r>
              <a:rPr lang="fr-FR" sz="1200" kern="1200" baseline="0" smtClean="0">
                <a:solidFill>
                  <a:schemeClr val="tx1"/>
                </a:solidFill>
                <a:latin typeface="+mn-lt"/>
                <a:ea typeface="+mn-ea"/>
                <a:cs typeface="+mn-cs"/>
              </a:rPr>
              <a:t>de l’investissement)</a:t>
            </a:r>
            <a:endParaRPr lang="fr-FR" b="0" dirty="0" smtClean="0">
              <a:effectLst/>
            </a:endParaRPr>
          </a:p>
        </p:txBody>
      </p:sp>
      <p:sp>
        <p:nvSpPr>
          <p:cNvPr id="4" name="Espace réservé du numéro de diapositive 3"/>
          <p:cNvSpPr>
            <a:spLocks noGrp="1"/>
          </p:cNvSpPr>
          <p:nvPr>
            <p:ph type="sldNum" sz="quarter" idx="10"/>
          </p:nvPr>
        </p:nvSpPr>
        <p:spPr/>
        <p:txBody>
          <a:bodyPr/>
          <a:lstStyle/>
          <a:p>
            <a:fld id="{84501403-5C82-0C42-8923-419308778D22}" type="slidenum">
              <a:rPr lang="fr-FR" smtClean="0"/>
              <a:t>16</a:t>
            </a:fld>
            <a:endParaRPr lang="fr-FR"/>
          </a:p>
        </p:txBody>
      </p:sp>
    </p:spTree>
    <p:extLst>
      <p:ext uri="{BB962C8B-B14F-4D97-AF65-F5344CB8AC3E}">
        <p14:creationId xmlns:p14="http://schemas.microsoft.com/office/powerpoint/2010/main" val="287506584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fr-FR" dirty="0" smtClean="0">
                <a:effectLst/>
              </a:rPr>
              <a:t>﻿Le coût de quelques mesures emblématiques </a:t>
            </a:r>
          </a:p>
          <a:p>
            <a:pPr marL="0" marR="0" indent="0" algn="l" defTabSz="457200" rtl="0" eaLnBrk="1" fontAlgn="auto" latinLnBrk="0" hangingPunct="1">
              <a:lnSpc>
                <a:spcPct val="100000"/>
              </a:lnSpc>
              <a:spcBef>
                <a:spcPts val="0"/>
              </a:spcBef>
              <a:spcAft>
                <a:spcPts val="0"/>
              </a:spcAft>
              <a:buClrTx/>
              <a:buSzTx/>
              <a:buFontTx/>
              <a:buNone/>
              <a:tabLst/>
              <a:defRPr/>
            </a:pPr>
            <a:r>
              <a:rPr lang="fr-FR" dirty="0" smtClean="0">
                <a:effectLst/>
              </a:rPr>
              <a:t>rompant avec l’austérité est faible en regard </a:t>
            </a:r>
          </a:p>
          <a:p>
            <a:pPr marL="0" marR="0" indent="0" algn="l" defTabSz="457200" rtl="0" eaLnBrk="1" fontAlgn="auto" latinLnBrk="0" hangingPunct="1">
              <a:lnSpc>
                <a:spcPct val="100000"/>
              </a:lnSpc>
              <a:spcBef>
                <a:spcPts val="0"/>
              </a:spcBef>
              <a:spcAft>
                <a:spcPts val="0"/>
              </a:spcAft>
              <a:buClrTx/>
              <a:buSzTx/>
              <a:buFontTx/>
              <a:buNone/>
              <a:tabLst/>
              <a:defRPr/>
            </a:pPr>
            <a:r>
              <a:rPr lang="fr-FR" dirty="0" smtClean="0">
                <a:effectLst/>
              </a:rPr>
              <a:t>d’autres coûts ou décisions déjà actées.</a:t>
            </a:r>
          </a:p>
          <a:p>
            <a:pPr marL="0" marR="0" indent="0" algn="l" defTabSz="457200" rtl="0" eaLnBrk="1" fontAlgn="auto" latinLnBrk="0" hangingPunct="1">
              <a:lnSpc>
                <a:spcPct val="100000"/>
              </a:lnSpc>
              <a:spcBef>
                <a:spcPts val="0"/>
              </a:spcBef>
              <a:spcAft>
                <a:spcPts val="0"/>
              </a:spcAft>
              <a:buClrTx/>
              <a:buSzTx/>
              <a:buFontTx/>
              <a:buNone/>
              <a:tabLst/>
              <a:defRPr/>
            </a:pPr>
            <a:endParaRPr lang="fr-FR" dirty="0" smtClean="0">
              <a:effectLst/>
            </a:endParaRPr>
          </a:p>
          <a:p>
            <a:pPr marL="0" marR="0" indent="0" algn="l" defTabSz="457200" rtl="0" eaLnBrk="1" fontAlgn="auto" latinLnBrk="0" hangingPunct="1">
              <a:lnSpc>
                <a:spcPct val="100000"/>
              </a:lnSpc>
              <a:spcBef>
                <a:spcPts val="0"/>
              </a:spcBef>
              <a:spcAft>
                <a:spcPts val="0"/>
              </a:spcAft>
              <a:buClrTx/>
              <a:buSzTx/>
              <a:buFontTx/>
              <a:buNone/>
              <a:tabLst/>
              <a:defRPr/>
            </a:pPr>
            <a:r>
              <a:rPr lang="fr-FR" smtClean="0">
                <a:effectLst/>
              </a:rPr>
              <a:t>1 milliard = 20 000 postes et l’ISAE au niveau de l’ISOE</a:t>
            </a:r>
            <a:endParaRPr lang="fr-FR" dirty="0" smtClean="0">
              <a:effectLst/>
            </a:endParaRPr>
          </a:p>
        </p:txBody>
      </p:sp>
      <p:sp>
        <p:nvSpPr>
          <p:cNvPr id="4" name="Espace réservé du numéro de diapositive 3"/>
          <p:cNvSpPr>
            <a:spLocks noGrp="1"/>
          </p:cNvSpPr>
          <p:nvPr>
            <p:ph type="sldNum" sz="quarter" idx="10"/>
          </p:nvPr>
        </p:nvSpPr>
        <p:spPr/>
        <p:txBody>
          <a:bodyPr/>
          <a:lstStyle/>
          <a:p>
            <a:fld id="{84501403-5C82-0C42-8923-419308778D22}" type="slidenum">
              <a:rPr lang="fr-FR" smtClean="0"/>
              <a:t>17</a:t>
            </a:fld>
            <a:endParaRPr lang="fr-FR"/>
          </a:p>
        </p:txBody>
      </p:sp>
    </p:spTree>
    <p:extLst>
      <p:ext uri="{BB962C8B-B14F-4D97-AF65-F5344CB8AC3E}">
        <p14:creationId xmlns:p14="http://schemas.microsoft.com/office/powerpoint/2010/main" val="287506584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fr-FR" sz="1200" dirty="0" smtClean="0">
                <a:effectLst/>
              </a:rPr>
              <a:t>Enquête Harris réalisée pour le SNUipp-FSU en juin 2014 à partir d’un échantillon représentatif de la profession.</a:t>
            </a:r>
            <a:endParaRPr lang="fr-FR" dirty="0" smtClean="0">
              <a:effectLst/>
            </a:endParaRPr>
          </a:p>
        </p:txBody>
      </p:sp>
      <p:sp>
        <p:nvSpPr>
          <p:cNvPr id="4" name="Espace réservé du numéro de diapositive 3"/>
          <p:cNvSpPr>
            <a:spLocks noGrp="1"/>
          </p:cNvSpPr>
          <p:nvPr>
            <p:ph type="sldNum" sz="quarter" idx="10"/>
          </p:nvPr>
        </p:nvSpPr>
        <p:spPr/>
        <p:txBody>
          <a:bodyPr/>
          <a:lstStyle/>
          <a:p>
            <a:fld id="{84501403-5C82-0C42-8923-419308778D22}" type="slidenum">
              <a:rPr lang="fr-FR" smtClean="0"/>
              <a:t>2</a:t>
            </a:fld>
            <a:endParaRPr lang="fr-FR"/>
          </a:p>
        </p:txBody>
      </p:sp>
    </p:spTree>
    <p:extLst>
      <p:ext uri="{BB962C8B-B14F-4D97-AF65-F5344CB8AC3E}">
        <p14:creationId xmlns:p14="http://schemas.microsoft.com/office/powerpoint/2010/main" val="287506584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fr-FR" sz="1200" dirty="0" smtClean="0">
                <a:effectLst/>
              </a:rPr>
              <a:t>La suppression de deux heures d’enseignement, la suppression des Rased et de la formation initiale, la quasi disparition de la formation continue, la mise en place de l’aide individualisée puis des APC, les programmes de 2008, les</a:t>
            </a:r>
            <a:r>
              <a:rPr lang="fr-FR" sz="1200" baseline="0" dirty="0" smtClean="0">
                <a:effectLst/>
              </a:rPr>
              <a:t> </a:t>
            </a:r>
            <a:r>
              <a:rPr lang="fr-FR" sz="1200" dirty="0" smtClean="0">
                <a:effectLst/>
              </a:rPr>
              <a:t>évaluations de fin d’année CE1 et CM2,  …, toutes ces mesures ont dégradé en profondeur le travail enseignant. Mesures qui ont été accompagnées  d’un très fort accroissement des contrôles administratifs et des injonctions hiérarchiques. </a:t>
            </a:r>
            <a:endParaRPr lang="fr-FR" dirty="0" smtClean="0">
              <a:effectLst/>
            </a:endParaRPr>
          </a:p>
          <a:p>
            <a:endParaRPr lang="fr-FR" sz="1200" kern="1200" dirty="0" smtClean="0">
              <a:solidFill>
                <a:schemeClr val="tx1"/>
              </a:solidFill>
              <a:effectLst/>
              <a:latin typeface="+mn-lt"/>
              <a:ea typeface="+mn-ea"/>
              <a:cs typeface="+mn-cs"/>
            </a:endParaRPr>
          </a:p>
          <a:p>
            <a:r>
              <a:rPr lang="fr-FR" sz="1200" b="1" kern="1200" dirty="0" smtClean="0">
                <a:solidFill>
                  <a:schemeClr val="tx1"/>
                </a:solidFill>
                <a:effectLst/>
                <a:latin typeface="+mn-lt"/>
                <a:ea typeface="+mn-ea"/>
                <a:cs typeface="+mn-cs"/>
              </a:rPr>
              <a:t>la culture du management e</a:t>
            </a:r>
            <a:r>
              <a:rPr lang="fr-FR" sz="1200" kern="1200" dirty="0" smtClean="0">
                <a:solidFill>
                  <a:schemeClr val="tx1"/>
                </a:solidFill>
                <a:effectLst/>
                <a:latin typeface="+mn-lt"/>
                <a:ea typeface="+mn-ea"/>
                <a:cs typeface="+mn-cs"/>
              </a:rPr>
              <a:t>t des modalités de gestion venant du privé. C’est un système pour le caricaturer un peu dans lequel l’enseignant est considéré comme un producteur de chiffres ou de cases à cocher et l’inspecteur comme un contrôleur d’indicateurs de performance. C’est aussi un système qui conduit à une perte de l’autonomie pédagogique, des collègues comme des équipe</a:t>
            </a:r>
            <a:r>
              <a:rPr lang="fr-FR" dirty="0" smtClean="0">
                <a:effectLst/>
              </a:rPr>
              <a:t> </a:t>
            </a:r>
          </a:p>
          <a:p>
            <a:endParaRPr lang="fr-FR" sz="1200" kern="1200" dirty="0" smtClean="0">
              <a:solidFill>
                <a:schemeClr val="tx1"/>
              </a:solidFill>
              <a:effectLst/>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r>
              <a:rPr lang="fr-FR" sz="1200" dirty="0" smtClean="0">
                <a:effectLst/>
              </a:rPr>
              <a:t>exigences institutionnelles après exigences institutionnelles, </a:t>
            </a:r>
            <a:r>
              <a:rPr lang="fr-FR" sz="1200" b="1" dirty="0" smtClean="0">
                <a:effectLst/>
              </a:rPr>
              <a:t>le travail s'est aussi complexifié</a:t>
            </a:r>
            <a:r>
              <a:rPr lang="fr-FR" sz="1200" dirty="0" smtClean="0">
                <a:effectLst/>
              </a:rPr>
              <a:t> avec les nouvelles technologies, les langues vivantes, toutes les éducations à (la santé, la citoyenneté, le développement durable, </a:t>
            </a:r>
            <a:r>
              <a:rPr lang="fr-FR" sz="1200" dirty="0" err="1" smtClean="0">
                <a:effectLst/>
              </a:rPr>
              <a:t>etc</a:t>
            </a:r>
            <a:r>
              <a:rPr lang="fr-FR" sz="1200" dirty="0" smtClean="0">
                <a:effectLst/>
              </a:rPr>
              <a:t>, etc…).</a:t>
            </a:r>
            <a:endParaRPr lang="fr-FR" dirty="0" smtClean="0">
              <a:effectLst/>
            </a:endParaRPr>
          </a:p>
          <a:p>
            <a:pPr marL="0" marR="0" indent="0" algn="l" defTabSz="457200" rtl="0" eaLnBrk="1" fontAlgn="auto" latinLnBrk="0" hangingPunct="1">
              <a:lnSpc>
                <a:spcPct val="100000"/>
              </a:lnSpc>
              <a:spcBef>
                <a:spcPts val="0"/>
              </a:spcBef>
              <a:spcAft>
                <a:spcPts val="0"/>
              </a:spcAft>
              <a:buClrTx/>
              <a:buSzTx/>
              <a:buFontTx/>
              <a:buNone/>
              <a:tabLst/>
              <a:defRPr/>
            </a:pPr>
            <a:r>
              <a:rPr lang="fr-FR" sz="1200" b="1" dirty="0" smtClean="0">
                <a:effectLst/>
              </a:rPr>
              <a:t>20 000 suppressions de postes de la période Sarkozy qui ont entrainé augmentation des effectifs par classe, suppression des </a:t>
            </a:r>
            <a:r>
              <a:rPr lang="fr-FR" sz="1200" b="1" dirty="0" err="1" smtClean="0">
                <a:effectLst/>
              </a:rPr>
              <a:t>rased</a:t>
            </a:r>
            <a:r>
              <a:rPr lang="fr-FR" sz="1200" b="1" dirty="0" smtClean="0">
                <a:effectLst/>
              </a:rPr>
              <a:t>, de la formation initiale et continue, postes </a:t>
            </a:r>
            <a:r>
              <a:rPr lang="fr-FR" sz="1200" dirty="0" smtClean="0">
                <a:effectLst/>
              </a:rPr>
              <a:t>qui n’ont toujours pas été compensés et qui ne le seront pas à la fin du quinquennat si rien ne change !</a:t>
            </a:r>
            <a:endParaRPr lang="fr-FR" dirty="0" smtClean="0">
              <a:effectLst/>
            </a:endParaRPr>
          </a:p>
        </p:txBody>
      </p:sp>
      <p:sp>
        <p:nvSpPr>
          <p:cNvPr id="4" name="Espace réservé du numéro de diapositive 3"/>
          <p:cNvSpPr>
            <a:spLocks noGrp="1"/>
          </p:cNvSpPr>
          <p:nvPr>
            <p:ph type="sldNum" sz="quarter" idx="10"/>
          </p:nvPr>
        </p:nvSpPr>
        <p:spPr/>
        <p:txBody>
          <a:bodyPr/>
          <a:lstStyle/>
          <a:p>
            <a:fld id="{84501403-5C82-0C42-8923-419308778D22}" type="slidenum">
              <a:rPr lang="fr-FR" smtClean="0"/>
              <a:t>3</a:t>
            </a:fld>
            <a:endParaRPr lang="fr-FR"/>
          </a:p>
        </p:txBody>
      </p:sp>
    </p:spTree>
    <p:extLst>
      <p:ext uri="{BB962C8B-B14F-4D97-AF65-F5344CB8AC3E}">
        <p14:creationId xmlns:p14="http://schemas.microsoft.com/office/powerpoint/2010/main" val="287506584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fr-FR" sz="1200" dirty="0" smtClean="0">
                <a:effectLst/>
              </a:rPr>
              <a:t>Retour au sondage</a:t>
            </a:r>
            <a:r>
              <a:rPr lang="fr-FR" sz="1200" baseline="0" dirty="0" smtClean="0">
                <a:effectLst/>
              </a:rPr>
              <a:t> Harris : « Pour l’avenir qu’attendez vous en priorité ? »</a:t>
            </a:r>
          </a:p>
          <a:p>
            <a:pPr marL="0" marR="0" indent="0" algn="l" defTabSz="457200" rtl="0" eaLnBrk="1" fontAlgn="auto" latinLnBrk="0" hangingPunct="1">
              <a:lnSpc>
                <a:spcPct val="100000"/>
              </a:lnSpc>
              <a:spcBef>
                <a:spcPts val="0"/>
              </a:spcBef>
              <a:spcAft>
                <a:spcPts val="0"/>
              </a:spcAft>
              <a:buClrTx/>
              <a:buSzTx/>
              <a:buFontTx/>
              <a:buNone/>
              <a:tabLst/>
              <a:defRPr/>
            </a:pPr>
            <a:r>
              <a:rPr lang="fr-FR" sz="1200" dirty="0" smtClean="0">
                <a:effectLst/>
              </a:rPr>
              <a:t>Sur la réduction du nombre de tache </a:t>
            </a:r>
            <a:r>
              <a:rPr lang="fr-FR" sz="1200" dirty="0" err="1" smtClean="0">
                <a:effectLst/>
              </a:rPr>
              <a:t>admin</a:t>
            </a:r>
            <a:r>
              <a:rPr lang="fr-FR" sz="1200" dirty="0" smtClean="0">
                <a:effectLst/>
              </a:rPr>
              <a:t> 38%,</a:t>
            </a:r>
            <a:r>
              <a:rPr lang="fr-FR" sz="1200" baseline="0" dirty="0" smtClean="0">
                <a:effectLst/>
              </a:rPr>
              <a:t> elle est plus prégnante chez les dirlos mais elle est loin d’être absente des préoccupations des adjoints </a:t>
            </a:r>
            <a:r>
              <a:rPr lang="fr-FR" sz="1200" dirty="0" smtClean="0">
                <a:effectLst/>
              </a:rPr>
              <a:t>(dirlos 49% et </a:t>
            </a:r>
            <a:r>
              <a:rPr lang="fr-FR" sz="1200" dirty="0" err="1" smtClean="0">
                <a:effectLst/>
              </a:rPr>
              <a:t>elem</a:t>
            </a:r>
            <a:r>
              <a:rPr lang="fr-FR" sz="1200" dirty="0" smtClean="0">
                <a:effectLst/>
              </a:rPr>
              <a:t> 42%)</a:t>
            </a:r>
          </a:p>
          <a:p>
            <a:pPr marL="0" marR="0" indent="0" algn="l" defTabSz="457200" rtl="0" eaLnBrk="1" fontAlgn="auto" latinLnBrk="0" hangingPunct="1">
              <a:lnSpc>
                <a:spcPct val="100000"/>
              </a:lnSpc>
              <a:spcBef>
                <a:spcPts val="0"/>
              </a:spcBef>
              <a:spcAft>
                <a:spcPts val="0"/>
              </a:spcAft>
              <a:buClrTx/>
              <a:buSzTx/>
              <a:buFontTx/>
              <a:buNone/>
              <a:tabLst/>
              <a:defRPr/>
            </a:pPr>
            <a:endParaRPr lang="fr-FR" sz="1200" dirty="0" smtClean="0">
              <a:effectLst/>
            </a:endParaRPr>
          </a:p>
          <a:p>
            <a:pPr marL="0" marR="0" indent="0" algn="l" defTabSz="457200" rtl="0" eaLnBrk="1" fontAlgn="auto" latinLnBrk="0" hangingPunct="1">
              <a:lnSpc>
                <a:spcPct val="100000"/>
              </a:lnSpc>
              <a:spcBef>
                <a:spcPts val="0"/>
              </a:spcBef>
              <a:spcAft>
                <a:spcPts val="0"/>
              </a:spcAft>
              <a:buClrTx/>
              <a:buSzTx/>
              <a:buFontTx/>
              <a:buNone/>
              <a:tabLst/>
              <a:defRPr/>
            </a:pPr>
            <a:r>
              <a:rPr lang="fr-FR" sz="1200" dirty="0" smtClean="0">
                <a:effectLst/>
              </a:rPr>
              <a:t>Et classiquement, notamment lors des sondages de rentrée du SNUipp-FSU, à</a:t>
            </a:r>
            <a:r>
              <a:rPr lang="fr-FR" sz="1200" baseline="0" dirty="0" smtClean="0">
                <a:effectLst/>
              </a:rPr>
              <a:t> la question quelle est la mesure prioritaire pour améliorer le fonctionnement de l’école, les enseignants, comme l’opinion publique en général, mettent en premier la diminution de la taille des classes.</a:t>
            </a:r>
            <a:endParaRPr lang="fr-FR" dirty="0" smtClean="0">
              <a:effectLst/>
            </a:endParaRPr>
          </a:p>
        </p:txBody>
      </p:sp>
      <p:sp>
        <p:nvSpPr>
          <p:cNvPr id="4" name="Espace réservé du numéro de diapositive 3"/>
          <p:cNvSpPr>
            <a:spLocks noGrp="1"/>
          </p:cNvSpPr>
          <p:nvPr>
            <p:ph type="sldNum" sz="quarter" idx="10"/>
          </p:nvPr>
        </p:nvSpPr>
        <p:spPr/>
        <p:txBody>
          <a:bodyPr/>
          <a:lstStyle/>
          <a:p>
            <a:fld id="{84501403-5C82-0C42-8923-419308778D22}" type="slidenum">
              <a:rPr lang="fr-FR" smtClean="0"/>
              <a:t>4</a:t>
            </a:fld>
            <a:endParaRPr lang="fr-FR"/>
          </a:p>
        </p:txBody>
      </p:sp>
    </p:spTree>
    <p:extLst>
      <p:ext uri="{BB962C8B-B14F-4D97-AF65-F5344CB8AC3E}">
        <p14:creationId xmlns:p14="http://schemas.microsoft.com/office/powerpoint/2010/main" val="287506584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fr-FR" sz="1200" dirty="0" smtClean="0">
                <a:effectLst/>
              </a:rPr>
              <a:t>864h +36h</a:t>
            </a:r>
            <a:r>
              <a:rPr lang="fr-FR" sz="1200" baseline="0" dirty="0" smtClean="0">
                <a:effectLst/>
              </a:rPr>
              <a:t> APC</a:t>
            </a:r>
            <a:endParaRPr lang="fr-FR" dirty="0" smtClean="0">
              <a:effectLst/>
            </a:endParaRPr>
          </a:p>
        </p:txBody>
      </p:sp>
      <p:sp>
        <p:nvSpPr>
          <p:cNvPr id="4" name="Espace réservé du numéro de diapositive 3"/>
          <p:cNvSpPr>
            <a:spLocks noGrp="1"/>
          </p:cNvSpPr>
          <p:nvPr>
            <p:ph type="sldNum" sz="quarter" idx="10"/>
          </p:nvPr>
        </p:nvSpPr>
        <p:spPr/>
        <p:txBody>
          <a:bodyPr/>
          <a:lstStyle/>
          <a:p>
            <a:fld id="{84501403-5C82-0C42-8923-419308778D22}" type="slidenum">
              <a:rPr lang="fr-FR" smtClean="0"/>
              <a:t>5</a:t>
            </a:fld>
            <a:endParaRPr lang="fr-FR"/>
          </a:p>
        </p:txBody>
      </p:sp>
    </p:spTree>
    <p:extLst>
      <p:ext uri="{BB962C8B-B14F-4D97-AF65-F5344CB8AC3E}">
        <p14:creationId xmlns:p14="http://schemas.microsoft.com/office/powerpoint/2010/main" val="287506584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571500" indent="-571500">
              <a:lnSpc>
                <a:spcPct val="120000"/>
              </a:lnSpc>
              <a:buFont typeface="Wingdings" charset="2"/>
              <a:buChar char="ü"/>
            </a:pPr>
            <a:r>
              <a:rPr lang="fr-FR" sz="1200" b="1" dirty="0" smtClean="0">
                <a:solidFill>
                  <a:srgbClr val="FF6600"/>
                </a:solidFill>
                <a:latin typeface="Cambria"/>
                <a:cs typeface="Cambria"/>
              </a:rPr>
              <a:t>20 jours </a:t>
            </a:r>
            <a:r>
              <a:rPr lang="fr-FR" sz="1200" dirty="0" smtClean="0">
                <a:latin typeface="Cambria"/>
                <a:cs typeface="Cambria"/>
              </a:rPr>
              <a:t>de vacances travaillés</a:t>
            </a:r>
          </a:p>
          <a:p>
            <a:pPr marL="571500" indent="-571500">
              <a:lnSpc>
                <a:spcPct val="120000"/>
              </a:lnSpc>
              <a:buFont typeface="Wingdings" charset="2"/>
              <a:buChar char="ü"/>
            </a:pPr>
            <a:r>
              <a:rPr lang="fr-FR" sz="1200" b="1" dirty="0" smtClean="0">
                <a:solidFill>
                  <a:srgbClr val="FF6600"/>
                </a:solidFill>
                <a:latin typeface="Cambria"/>
                <a:cs typeface="Cambria"/>
              </a:rPr>
              <a:t>2h30</a:t>
            </a:r>
            <a:r>
              <a:rPr lang="fr-FR" sz="1200" dirty="0" smtClean="0">
                <a:latin typeface="Cambria"/>
                <a:cs typeface="Cambria"/>
              </a:rPr>
              <a:t> avec la communauté éducative (1h30 enseignants/1h parents), le double des 108h</a:t>
            </a:r>
          </a:p>
          <a:p>
            <a:pPr marL="571500" indent="-571500">
              <a:lnSpc>
                <a:spcPct val="120000"/>
              </a:lnSpc>
              <a:buFont typeface="Wingdings" charset="2"/>
              <a:buChar char="ü"/>
            </a:pPr>
            <a:r>
              <a:rPr lang="fr-FR" sz="1200" dirty="0" smtClean="0">
                <a:latin typeface="Cambria"/>
                <a:cs typeface="Cambria"/>
              </a:rPr>
              <a:t>Autres tâches : conseils d’école, formation...</a:t>
            </a:r>
          </a:p>
        </p:txBody>
      </p:sp>
      <p:sp>
        <p:nvSpPr>
          <p:cNvPr id="4" name="Espace réservé du numéro de diapositive 3"/>
          <p:cNvSpPr>
            <a:spLocks noGrp="1"/>
          </p:cNvSpPr>
          <p:nvPr>
            <p:ph type="sldNum" sz="quarter" idx="10"/>
          </p:nvPr>
        </p:nvSpPr>
        <p:spPr/>
        <p:txBody>
          <a:bodyPr/>
          <a:lstStyle/>
          <a:p>
            <a:fld id="{84501403-5C82-0C42-8923-419308778D22}" type="slidenum">
              <a:rPr lang="fr-FR" smtClean="0"/>
              <a:t>6</a:t>
            </a:fld>
            <a:endParaRPr lang="fr-FR"/>
          </a:p>
        </p:txBody>
      </p:sp>
    </p:spTree>
    <p:extLst>
      <p:ext uri="{BB962C8B-B14F-4D97-AF65-F5344CB8AC3E}">
        <p14:creationId xmlns:p14="http://schemas.microsoft.com/office/powerpoint/2010/main" val="287506584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FR" sz="1200" kern="1200" dirty="0" smtClean="0">
                <a:solidFill>
                  <a:schemeClr val="tx1"/>
                </a:solidFill>
                <a:effectLst/>
                <a:latin typeface="+mn-lt"/>
                <a:ea typeface="+mn-ea"/>
                <a:cs typeface="+mn-cs"/>
              </a:rPr>
              <a:t>Notre mandat de 18h+3h est plus que jamais d'actualité avec une étape à 24h (21+3) et ne pourra se mettre en place qu'avec un dispositif généralisé de plus de maîtres que de classes pour aller vers des maîtres supplémentaires dans chaque école, en fonction du nombre de classes.</a:t>
            </a:r>
            <a:endParaRPr lang="fr-FR" sz="1200" kern="1200" dirty="0">
              <a:solidFill>
                <a:schemeClr val="tx1"/>
              </a:solidFill>
              <a:effectLst/>
              <a:latin typeface="+mn-lt"/>
              <a:ea typeface="+mn-ea"/>
              <a:cs typeface="+mn-cs"/>
            </a:endParaRPr>
          </a:p>
        </p:txBody>
      </p:sp>
      <p:sp>
        <p:nvSpPr>
          <p:cNvPr id="4" name="Espace réservé du numéro de diapositive 3"/>
          <p:cNvSpPr>
            <a:spLocks noGrp="1"/>
          </p:cNvSpPr>
          <p:nvPr>
            <p:ph type="sldNum" sz="quarter" idx="10"/>
          </p:nvPr>
        </p:nvSpPr>
        <p:spPr/>
        <p:txBody>
          <a:bodyPr/>
          <a:lstStyle/>
          <a:p>
            <a:fld id="{84501403-5C82-0C42-8923-419308778D22}" type="slidenum">
              <a:rPr lang="fr-FR" smtClean="0"/>
              <a:t>7</a:t>
            </a:fld>
            <a:endParaRPr lang="fr-FR"/>
          </a:p>
        </p:txBody>
      </p:sp>
    </p:spTree>
    <p:extLst>
      <p:ext uri="{BB962C8B-B14F-4D97-AF65-F5344CB8AC3E}">
        <p14:creationId xmlns:p14="http://schemas.microsoft.com/office/powerpoint/2010/main" val="287506584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fr-FR" dirty="0" smtClean="0">
                <a:effectLst/>
              </a:rPr>
              <a:t>Rencontre avec la ministre à venir</a:t>
            </a:r>
          </a:p>
          <a:p>
            <a:pPr marL="0" marR="0" indent="0" algn="l" defTabSz="457200" rtl="0" eaLnBrk="1" fontAlgn="auto" latinLnBrk="0" hangingPunct="1">
              <a:lnSpc>
                <a:spcPct val="100000"/>
              </a:lnSpc>
              <a:spcBef>
                <a:spcPts val="0"/>
              </a:spcBef>
              <a:spcAft>
                <a:spcPts val="0"/>
              </a:spcAft>
              <a:buClrTx/>
              <a:buSzTx/>
              <a:buFontTx/>
              <a:buNone/>
              <a:tabLst/>
              <a:defRPr/>
            </a:pPr>
            <a:r>
              <a:rPr lang="fr-FR" dirty="0" smtClean="0">
                <a:effectLst/>
              </a:rPr>
              <a:t>4 pages avec le </a:t>
            </a:r>
            <a:r>
              <a:rPr lang="fr-FR" dirty="0" err="1" smtClean="0">
                <a:effectLst/>
              </a:rPr>
              <a:t>FsC</a:t>
            </a:r>
            <a:r>
              <a:rPr lang="fr-FR" dirty="0" smtClean="0">
                <a:effectLst/>
              </a:rPr>
              <a:t> de début novembre</a:t>
            </a:r>
          </a:p>
        </p:txBody>
      </p:sp>
      <p:sp>
        <p:nvSpPr>
          <p:cNvPr id="4" name="Espace réservé du numéro de diapositive 3"/>
          <p:cNvSpPr>
            <a:spLocks noGrp="1"/>
          </p:cNvSpPr>
          <p:nvPr>
            <p:ph type="sldNum" sz="quarter" idx="10"/>
          </p:nvPr>
        </p:nvSpPr>
        <p:spPr/>
        <p:txBody>
          <a:bodyPr/>
          <a:lstStyle/>
          <a:p>
            <a:fld id="{84501403-5C82-0C42-8923-419308778D22}" type="slidenum">
              <a:rPr lang="fr-FR" smtClean="0"/>
              <a:t>8</a:t>
            </a:fld>
            <a:endParaRPr lang="fr-FR"/>
          </a:p>
        </p:txBody>
      </p:sp>
    </p:spTree>
    <p:extLst>
      <p:ext uri="{BB962C8B-B14F-4D97-AF65-F5344CB8AC3E}">
        <p14:creationId xmlns:p14="http://schemas.microsoft.com/office/powerpoint/2010/main" val="287506584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endParaRPr lang="fr-FR" dirty="0" smtClean="0">
              <a:effectLst/>
            </a:endParaRPr>
          </a:p>
        </p:txBody>
      </p:sp>
      <p:sp>
        <p:nvSpPr>
          <p:cNvPr id="4" name="Espace réservé du numéro de diapositive 3"/>
          <p:cNvSpPr>
            <a:spLocks noGrp="1"/>
          </p:cNvSpPr>
          <p:nvPr>
            <p:ph type="sldNum" sz="quarter" idx="10"/>
          </p:nvPr>
        </p:nvSpPr>
        <p:spPr/>
        <p:txBody>
          <a:bodyPr/>
          <a:lstStyle/>
          <a:p>
            <a:fld id="{84501403-5C82-0C42-8923-419308778D22}" type="slidenum">
              <a:rPr lang="fr-FR" smtClean="0"/>
              <a:t>9</a:t>
            </a:fld>
            <a:endParaRPr lang="fr-FR"/>
          </a:p>
        </p:txBody>
      </p:sp>
    </p:spTree>
    <p:extLst>
      <p:ext uri="{BB962C8B-B14F-4D97-AF65-F5344CB8AC3E}">
        <p14:creationId xmlns:p14="http://schemas.microsoft.com/office/powerpoint/2010/main" val="287506584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97819"/>
            <a:ext cx="7772400" cy="1102519"/>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8ACDB3CC-F982-40F9-8DD6-BCC9AFBF44BD}" type="datetime1">
              <a:rPr lang="en-US" smtClean="0"/>
              <a:pPr/>
              <a:t>11/24/2015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AF88E988-FB04-AB4E-BE5A-59F242AF7F7A}" type="slidenum">
              <a:rPr lang="en-US" smtClean="0"/>
              <a:t>‹N°›</a:t>
            </a:fld>
            <a:endParaRPr lang="en-US"/>
          </a:p>
        </p:txBody>
      </p:sp>
    </p:spTree>
    <p:extLst>
      <p:ext uri="{BB962C8B-B14F-4D97-AF65-F5344CB8AC3E}">
        <p14:creationId xmlns:p14="http://schemas.microsoft.com/office/powerpoint/2010/main" val="172835148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8C2560D-EC28-3B41-86E8-18F1CE0113B4}" type="datetimeFigureOut">
              <a:rPr lang="en-US" smtClean="0"/>
              <a:t>11/24/2015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066355A-084C-D24E-9AD2-7E4FC41EA627}" type="slidenum">
              <a:rPr lang="en-US" smtClean="0"/>
              <a:t>‹N°›</a:t>
            </a:fld>
            <a:endParaRPr lang="en-US"/>
          </a:p>
        </p:txBody>
      </p:sp>
    </p:spTree>
    <p:extLst>
      <p:ext uri="{BB962C8B-B14F-4D97-AF65-F5344CB8AC3E}">
        <p14:creationId xmlns:p14="http://schemas.microsoft.com/office/powerpoint/2010/main" val="372331729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05979"/>
            <a:ext cx="2057400" cy="4388644"/>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05979"/>
            <a:ext cx="6019800" cy="438864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8C2560D-EC28-3B41-86E8-18F1CE0113B4}" type="datetimeFigureOut">
              <a:rPr lang="en-US" smtClean="0"/>
              <a:t>11/24/2015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066355A-084C-D24E-9AD2-7E4FC41EA627}" type="slidenum">
              <a:rPr lang="en-US" smtClean="0"/>
              <a:t>‹N°›</a:t>
            </a:fld>
            <a:endParaRPr lang="en-US"/>
          </a:p>
        </p:txBody>
      </p:sp>
    </p:spTree>
    <p:extLst>
      <p:ext uri="{BB962C8B-B14F-4D97-AF65-F5344CB8AC3E}">
        <p14:creationId xmlns:p14="http://schemas.microsoft.com/office/powerpoint/2010/main" val="241799648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8C2560D-EC28-3B41-86E8-18F1CE0113B4}" type="datetimeFigureOut">
              <a:rPr lang="en-US" smtClean="0"/>
              <a:t>11/24/2015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066355A-084C-D24E-9AD2-7E4FC41EA627}" type="slidenum">
              <a:rPr lang="en-US" smtClean="0"/>
              <a:t>‹N°›</a:t>
            </a:fld>
            <a:endParaRPr lang="en-US"/>
          </a:p>
        </p:txBody>
      </p:sp>
    </p:spTree>
    <p:extLst>
      <p:ext uri="{BB962C8B-B14F-4D97-AF65-F5344CB8AC3E}">
        <p14:creationId xmlns:p14="http://schemas.microsoft.com/office/powerpoint/2010/main" val="322038221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6"/>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A9E7B99-7C3F-4BC3-B7B8-7E1F8C620B24}" type="datetime1">
              <a:rPr lang="en-US" smtClean="0"/>
              <a:pPr/>
              <a:t>11/24/2015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1AF2B4D-6B12-4EDF-87BB-2B55CECB6611}" type="slidenum">
              <a:rPr lang="en-US" smtClean="0"/>
              <a:pPr/>
              <a:t>‹N°›</a:t>
            </a:fld>
            <a:endParaRPr lang="en-US"/>
          </a:p>
        </p:txBody>
      </p:sp>
    </p:spTree>
    <p:extLst>
      <p:ext uri="{BB962C8B-B14F-4D97-AF65-F5344CB8AC3E}">
        <p14:creationId xmlns:p14="http://schemas.microsoft.com/office/powerpoint/2010/main" val="112239484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68C2560D-EC28-3B41-86E8-18F1CE0113B4}" type="datetimeFigureOut">
              <a:rPr lang="en-US" smtClean="0"/>
              <a:t>11/24/2015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066355A-084C-D24E-9AD2-7E4FC41EA627}" type="slidenum">
              <a:rPr lang="en-US" smtClean="0"/>
              <a:t>‹N°›</a:t>
            </a:fld>
            <a:endParaRPr lang="en-US"/>
          </a:p>
        </p:txBody>
      </p:sp>
    </p:spTree>
    <p:extLst>
      <p:ext uri="{BB962C8B-B14F-4D97-AF65-F5344CB8AC3E}">
        <p14:creationId xmlns:p14="http://schemas.microsoft.com/office/powerpoint/2010/main" val="126059461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68C2560D-EC28-3B41-86E8-18F1CE0113B4}" type="datetimeFigureOut">
              <a:rPr lang="en-US" smtClean="0"/>
              <a:t>11/24/2015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066355A-084C-D24E-9AD2-7E4FC41EA627}" type="slidenum">
              <a:rPr lang="en-US" smtClean="0"/>
              <a:t>‹N°›</a:t>
            </a:fld>
            <a:endParaRPr lang="en-US"/>
          </a:p>
        </p:txBody>
      </p:sp>
    </p:spTree>
    <p:extLst>
      <p:ext uri="{BB962C8B-B14F-4D97-AF65-F5344CB8AC3E}">
        <p14:creationId xmlns:p14="http://schemas.microsoft.com/office/powerpoint/2010/main" val="248682443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68C2560D-EC28-3B41-86E8-18F1CE0113B4}" type="datetimeFigureOut">
              <a:rPr lang="en-US" smtClean="0"/>
              <a:t>11/24/2015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066355A-084C-D24E-9AD2-7E4FC41EA627}" type="slidenum">
              <a:rPr lang="en-US" smtClean="0"/>
              <a:t>‹N°›</a:t>
            </a:fld>
            <a:endParaRPr lang="en-US"/>
          </a:p>
        </p:txBody>
      </p:sp>
    </p:spTree>
    <p:extLst>
      <p:ext uri="{BB962C8B-B14F-4D97-AF65-F5344CB8AC3E}">
        <p14:creationId xmlns:p14="http://schemas.microsoft.com/office/powerpoint/2010/main" val="108471299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8C2560D-EC28-3B41-86E8-18F1CE0113B4}" type="datetimeFigureOut">
              <a:rPr lang="en-US" smtClean="0"/>
              <a:t>11/24/2015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066355A-084C-D24E-9AD2-7E4FC41EA627}" type="slidenum">
              <a:rPr lang="en-US" smtClean="0"/>
              <a:t>‹N°›</a:t>
            </a:fld>
            <a:endParaRPr lang="en-US"/>
          </a:p>
        </p:txBody>
      </p:sp>
    </p:spTree>
    <p:extLst>
      <p:ext uri="{BB962C8B-B14F-4D97-AF65-F5344CB8AC3E}">
        <p14:creationId xmlns:p14="http://schemas.microsoft.com/office/powerpoint/2010/main" val="124922467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04787"/>
            <a:ext cx="3008313" cy="871538"/>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8C2560D-EC28-3B41-86E8-18F1CE0113B4}" type="datetimeFigureOut">
              <a:rPr lang="en-US" smtClean="0"/>
              <a:t>11/24/2015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pPr eaLnBrk="1" latinLnBrk="0" hangingPunct="1"/>
            <a:fld id="{2C6B1FF6-39B9-40F5-8B67-33C6354A3D4F}" type="slidenum">
              <a:rPr kumimoji="0" lang="en-US" smtClean="0"/>
              <a:pPr eaLnBrk="1" latinLnBrk="0" hangingPunct="1"/>
              <a:t>‹N°›</a:t>
            </a:fld>
            <a:endParaRPr kumimoji="0" lang="en-US" dirty="0">
              <a:solidFill>
                <a:schemeClr val="accent3">
                  <a:shade val="75000"/>
                </a:schemeClr>
              </a:solidFill>
            </a:endParaRPr>
          </a:p>
        </p:txBody>
      </p:sp>
    </p:spTree>
    <p:extLst>
      <p:ext uri="{BB962C8B-B14F-4D97-AF65-F5344CB8AC3E}">
        <p14:creationId xmlns:p14="http://schemas.microsoft.com/office/powerpoint/2010/main" val="121822031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00450"/>
            <a:ext cx="5486400" cy="425054"/>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8C2560D-EC28-3B41-86E8-18F1CE0113B4}" type="datetimeFigureOut">
              <a:rPr lang="en-US" smtClean="0"/>
              <a:t>11/24/2015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066355A-084C-D24E-9AD2-7E4FC41EA627}" type="slidenum">
              <a:rPr lang="en-US" smtClean="0"/>
              <a:t>‹N°›</a:t>
            </a:fld>
            <a:endParaRPr lang="en-US"/>
          </a:p>
        </p:txBody>
      </p:sp>
    </p:spTree>
    <p:extLst>
      <p:ext uri="{BB962C8B-B14F-4D97-AF65-F5344CB8AC3E}">
        <p14:creationId xmlns:p14="http://schemas.microsoft.com/office/powerpoint/2010/main" val="361598310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68C2560D-EC28-3B41-86E8-18F1CE0113B4}" type="datetimeFigureOut">
              <a:rPr lang="en-US" smtClean="0"/>
              <a:t>11/24/2015</a:t>
            </a:fld>
            <a:endParaRPr lang="en-US"/>
          </a:p>
        </p:txBody>
      </p:sp>
      <p:sp>
        <p:nvSpPr>
          <p:cNvPr id="5" name="Footer Placeholder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2066355A-084C-D24E-9AD2-7E4FC41EA627}" type="slidenum">
              <a:rPr lang="en-US" smtClean="0"/>
              <a:t>‹N°›</a:t>
            </a:fld>
            <a:endParaRPr lang="en-US"/>
          </a:p>
        </p:txBody>
      </p:sp>
    </p:spTree>
    <p:extLst>
      <p:ext uri="{BB962C8B-B14F-4D97-AF65-F5344CB8AC3E}">
        <p14:creationId xmlns:p14="http://schemas.microsoft.com/office/powerpoint/2010/main" val="3693843513"/>
      </p:ext>
    </p:extLst>
  </p:cSld>
  <p:clrMap bg1="lt1" tx1="dk1" bg2="lt2" tx2="dk2" accent1="accent1" accent2="accent2" accent3="accent3" accent4="accent4" accent5="accent5" accent6="accent6" hlink="hlink" folHlink="folHlink"/>
  <p:sldLayoutIdLst>
    <p:sldLayoutId id="2147493456" r:id="rId1"/>
    <p:sldLayoutId id="2147493457" r:id="rId2"/>
    <p:sldLayoutId id="2147493458" r:id="rId3"/>
    <p:sldLayoutId id="2147493459" r:id="rId4"/>
    <p:sldLayoutId id="2147493460" r:id="rId5"/>
    <p:sldLayoutId id="2147493461" r:id="rId6"/>
    <p:sldLayoutId id="2147493462" r:id="rId7"/>
    <p:sldLayoutId id="2147493463" r:id="rId8"/>
    <p:sldLayoutId id="2147493464" r:id="rId9"/>
    <p:sldLayoutId id="2147493465" r:id="rId10"/>
    <p:sldLayoutId id="2147493466"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jpg"/></Relationships>
</file>

<file path=ppt/slides/_rels/slide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0.xml"/><Relationship Id="rId1" Type="http://schemas.openxmlformats.org/officeDocument/2006/relationships/slideLayout" Target="../slideLayouts/slideLayout1.xml"/><Relationship Id="rId4" Type="http://schemas.openxmlformats.org/officeDocument/2006/relationships/chart" Target="../charts/chart4.xml"/></Relationships>
</file>

<file path=ppt/slides/_rels/slide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2.xml"/><Relationship Id="rId1" Type="http://schemas.openxmlformats.org/officeDocument/2006/relationships/slideLayout" Target="../slideLayouts/slideLayout1.xml"/><Relationship Id="rId4" Type="http://schemas.openxmlformats.org/officeDocument/2006/relationships/chart" Target="../charts/chart5.xml"/></Relationships>
</file>

<file path=ppt/slides/_rels/slide13.xml.rels><?xml version="1.0" encoding="UTF-8" standalone="yes"?>
<Relationships xmlns="http://schemas.openxmlformats.org/package/2006/relationships"><Relationship Id="rId3" Type="http://schemas.openxmlformats.org/officeDocument/2006/relationships/chart" Target="../charts/chart6.xml"/><Relationship Id="rId2" Type="http://schemas.openxmlformats.org/officeDocument/2006/relationships/notesSlide" Target="../notesSlides/notesSlide13.xml"/><Relationship Id="rId1" Type="http://schemas.openxmlformats.org/officeDocument/2006/relationships/slideLayout" Target="../slideLayouts/slideLayout1.xml"/><Relationship Id="rId4" Type="http://schemas.openxmlformats.org/officeDocument/2006/relationships/image" Target="../media/image1.png"/></Relationships>
</file>

<file path=ppt/slides/_rels/slide1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4.xml"/><Relationship Id="rId1" Type="http://schemas.openxmlformats.org/officeDocument/2006/relationships/slideLayout" Target="../slideLayouts/slideLayout1.xml"/><Relationship Id="rId4" Type="http://schemas.openxmlformats.org/officeDocument/2006/relationships/chart" Target="../charts/chart7.xml"/></Relationships>
</file>

<file path=ppt/slides/_rels/slide1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7.xml"/><Relationship Id="rId1" Type="http://schemas.openxmlformats.org/officeDocument/2006/relationships/slideLayout" Target="../slideLayouts/slideLayout1.xml"/><Relationship Id="rId4" Type="http://schemas.openxmlformats.org/officeDocument/2006/relationships/chart" Target="../charts/chart8.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1.xml"/><Relationship Id="rId4" Type="http://schemas.openxmlformats.org/officeDocument/2006/relationships/chart" Target="../charts/chart1.xml"/></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xml"/><Relationship Id="rId1" Type="http://schemas.openxmlformats.org/officeDocument/2006/relationships/slideLayout" Target="../slideLayouts/slideLayout1.xml"/><Relationship Id="rId4" Type="http://schemas.openxmlformats.org/officeDocument/2006/relationships/chart" Target="../charts/chart2.xml"/></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notesSlide" Target="../notesSlides/notesSlide9.xml"/><Relationship Id="rId1" Type="http://schemas.openxmlformats.org/officeDocument/2006/relationships/slideLayout" Target="../slideLayouts/slideLayout1.xml"/><Relationship Id="rId4"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FAED0D"/>
        </a:solidFill>
        <a:effectLst/>
      </p:bgPr>
    </p:bg>
    <p:spTree>
      <p:nvGrpSpPr>
        <p:cNvPr id="1" name=""/>
        <p:cNvGrpSpPr/>
        <p:nvPr/>
      </p:nvGrpSpPr>
      <p:grpSpPr>
        <a:xfrm>
          <a:off x="0" y="0"/>
          <a:ext cx="0" cy="0"/>
          <a:chOff x="0" y="0"/>
          <a:chExt cx="0" cy="0"/>
        </a:xfrm>
      </p:grpSpPr>
      <p:sp>
        <p:nvSpPr>
          <p:cNvPr id="4" name="Triangle isocèle 3"/>
          <p:cNvSpPr/>
          <p:nvPr/>
        </p:nvSpPr>
        <p:spPr>
          <a:xfrm rot="18951082">
            <a:off x="-975577" y="-249243"/>
            <a:ext cx="2951213" cy="1481771"/>
          </a:xfrm>
          <a:prstGeom prst="triangle">
            <a:avLst/>
          </a:prstGeom>
          <a:solidFill>
            <a:srgbClr val="3CBDC6"/>
          </a:solidFill>
        </p:spPr>
        <p:style>
          <a:lnRef idx="1">
            <a:schemeClr val="accent4"/>
          </a:lnRef>
          <a:fillRef idx="3">
            <a:schemeClr val="accent4"/>
          </a:fillRef>
          <a:effectRef idx="2">
            <a:schemeClr val="accent4"/>
          </a:effectRef>
          <a:fontRef idx="minor">
            <a:schemeClr val="lt1"/>
          </a:fontRef>
        </p:style>
        <p:txBody>
          <a:bodyPr rtlCol="0" anchor="ctr"/>
          <a:lstStyle/>
          <a:p>
            <a:pPr algn="ctr"/>
            <a:endParaRPr lang="fr-FR"/>
          </a:p>
        </p:txBody>
      </p:sp>
      <p:pic>
        <p:nvPicPr>
          <p:cNvPr id="5" name="Imag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172182" y="90077"/>
            <a:ext cx="1843741" cy="1478540"/>
          </a:xfrm>
          <a:prstGeom prst="rect">
            <a:avLst/>
          </a:prstGeom>
        </p:spPr>
      </p:pic>
      <p:pic>
        <p:nvPicPr>
          <p:cNvPr id="6" name="Imag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31779" y="2476470"/>
            <a:ext cx="1743094" cy="2690486"/>
          </a:xfrm>
          <a:prstGeom prst="rect">
            <a:avLst/>
          </a:prstGeom>
        </p:spPr>
      </p:pic>
      <p:sp>
        <p:nvSpPr>
          <p:cNvPr id="2" name="Titre 1"/>
          <p:cNvSpPr>
            <a:spLocks noGrp="1"/>
          </p:cNvSpPr>
          <p:nvPr>
            <p:ph type="ctrTitle"/>
          </p:nvPr>
        </p:nvSpPr>
        <p:spPr>
          <a:xfrm>
            <a:off x="1023583" y="1255593"/>
            <a:ext cx="7765576" cy="2316281"/>
          </a:xfrm>
        </p:spPr>
        <p:txBody>
          <a:bodyPr>
            <a:noAutofit/>
          </a:bodyPr>
          <a:lstStyle/>
          <a:p>
            <a:r>
              <a:rPr lang="fr-FR" sz="4800" b="1" dirty="0" smtClean="0">
                <a:solidFill>
                  <a:srgbClr val="153177"/>
                </a:solidFill>
                <a:latin typeface="Helvetica" charset="-52"/>
                <a:ea typeface="Helvetica" charset="-52"/>
                <a:cs typeface="Helvetica" charset="-52"/>
              </a:rPr>
              <a:t>LE TEMPS </a:t>
            </a:r>
            <a:br>
              <a:rPr lang="fr-FR" sz="4800" b="1" dirty="0" smtClean="0">
                <a:solidFill>
                  <a:srgbClr val="153177"/>
                </a:solidFill>
                <a:latin typeface="Helvetica" charset="-52"/>
                <a:ea typeface="Helvetica" charset="-52"/>
                <a:cs typeface="Helvetica" charset="-52"/>
              </a:rPr>
            </a:br>
            <a:r>
              <a:rPr lang="fr-FR" sz="4800" b="1" dirty="0" smtClean="0">
                <a:solidFill>
                  <a:srgbClr val="153177"/>
                </a:solidFill>
                <a:latin typeface="Helvetica" charset="-52"/>
                <a:ea typeface="Helvetica" charset="-52"/>
                <a:cs typeface="Helvetica" charset="-52"/>
              </a:rPr>
              <a:t>DES ENSEIGNANTS,</a:t>
            </a:r>
            <a:br>
              <a:rPr lang="fr-FR" sz="4800" b="1" dirty="0" smtClean="0">
                <a:solidFill>
                  <a:srgbClr val="153177"/>
                </a:solidFill>
                <a:latin typeface="Helvetica" charset="-52"/>
                <a:ea typeface="Helvetica" charset="-52"/>
                <a:cs typeface="Helvetica" charset="-52"/>
              </a:rPr>
            </a:br>
            <a:r>
              <a:rPr lang="fr-FR" sz="4800" b="1" dirty="0" smtClean="0">
                <a:solidFill>
                  <a:srgbClr val="153177"/>
                </a:solidFill>
                <a:latin typeface="Helvetica" charset="-52"/>
                <a:ea typeface="Helvetica" charset="-52"/>
                <a:cs typeface="Helvetica" charset="-52"/>
              </a:rPr>
              <a:t> C’EST </a:t>
            </a:r>
            <a:br>
              <a:rPr lang="fr-FR" sz="4800" b="1" dirty="0" smtClean="0">
                <a:solidFill>
                  <a:srgbClr val="153177"/>
                </a:solidFill>
                <a:latin typeface="Helvetica" charset="-52"/>
                <a:ea typeface="Helvetica" charset="-52"/>
                <a:cs typeface="Helvetica" charset="-52"/>
              </a:rPr>
            </a:br>
            <a:r>
              <a:rPr lang="fr-FR" sz="4800" b="1" dirty="0" smtClean="0">
                <a:solidFill>
                  <a:srgbClr val="153177"/>
                </a:solidFill>
                <a:latin typeface="Helvetica" charset="-52"/>
                <a:ea typeface="Helvetica" charset="-52"/>
                <a:cs typeface="Helvetica" charset="-52"/>
              </a:rPr>
              <a:t>MAINTENANT !</a:t>
            </a:r>
            <a:endParaRPr lang="fr-FR" sz="4800" b="1" dirty="0">
              <a:solidFill>
                <a:srgbClr val="153177"/>
              </a:solidFill>
              <a:latin typeface="Helvetica" charset="-52"/>
              <a:ea typeface="Helvetica" charset="-52"/>
              <a:cs typeface="Helvetica" charset="-52"/>
            </a:endParaRPr>
          </a:p>
        </p:txBody>
      </p:sp>
    </p:spTree>
    <p:extLst>
      <p:ext uri="{BB962C8B-B14F-4D97-AF65-F5344CB8AC3E}">
        <p14:creationId xmlns:p14="http://schemas.microsoft.com/office/powerpoint/2010/main" val="312272748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1323440" y="533558"/>
            <a:ext cx="7577752" cy="722999"/>
          </a:xfrm>
        </p:spPr>
        <p:txBody>
          <a:bodyPr>
            <a:normAutofit fontScale="90000"/>
          </a:bodyPr>
          <a:lstStyle/>
          <a:p>
            <a:r>
              <a:rPr lang="fr-FR" sz="3600" b="1" dirty="0" smtClean="0">
                <a:solidFill>
                  <a:srgbClr val="153177"/>
                </a:solidFill>
                <a:latin typeface="Helvetica" charset="-52"/>
                <a:ea typeface="Helvetica" charset="-52"/>
                <a:cs typeface="Helvetica" charset="-52"/>
              </a:rPr>
              <a:t>40% DE CLASSES SURCHARGÉES</a:t>
            </a:r>
            <a:endParaRPr lang="fr-FR" sz="3600" b="1" dirty="0">
              <a:solidFill>
                <a:srgbClr val="153177"/>
              </a:solidFill>
              <a:latin typeface="Helvetica" charset="-52"/>
              <a:ea typeface="Helvetica" charset="-52"/>
              <a:cs typeface="Helvetica" charset="-52"/>
            </a:endParaRPr>
          </a:p>
        </p:txBody>
      </p:sp>
      <p:sp>
        <p:nvSpPr>
          <p:cNvPr id="4" name="Triangle isocèle 3"/>
          <p:cNvSpPr/>
          <p:nvPr/>
        </p:nvSpPr>
        <p:spPr>
          <a:xfrm rot="18951082">
            <a:off x="-975577" y="-249243"/>
            <a:ext cx="2951213" cy="1481771"/>
          </a:xfrm>
          <a:prstGeom prst="triangle">
            <a:avLst/>
          </a:prstGeom>
          <a:solidFill>
            <a:srgbClr val="3CBDC6"/>
          </a:solidFill>
        </p:spPr>
        <p:style>
          <a:lnRef idx="1">
            <a:schemeClr val="accent4"/>
          </a:lnRef>
          <a:fillRef idx="3">
            <a:schemeClr val="accent4"/>
          </a:fillRef>
          <a:effectRef idx="2">
            <a:schemeClr val="accent4"/>
          </a:effectRef>
          <a:fontRef idx="minor">
            <a:schemeClr val="lt1"/>
          </a:fontRef>
        </p:style>
        <p:txBody>
          <a:bodyPr rtlCol="0" anchor="ctr"/>
          <a:lstStyle/>
          <a:p>
            <a:pPr algn="ctr"/>
            <a:endParaRPr lang="fr-FR"/>
          </a:p>
        </p:txBody>
      </p:sp>
      <p:pic>
        <p:nvPicPr>
          <p:cNvPr id="6" name="Imag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545734" y="3761724"/>
            <a:ext cx="1470189" cy="1178980"/>
          </a:xfrm>
          <a:prstGeom prst="rect">
            <a:avLst/>
          </a:prstGeom>
        </p:spPr>
      </p:pic>
      <p:graphicFrame>
        <p:nvGraphicFramePr>
          <p:cNvPr id="10" name="Graphique 9"/>
          <p:cNvGraphicFramePr>
            <a:graphicFrameLocks/>
          </p:cNvGraphicFramePr>
          <p:nvPr>
            <p:extLst>
              <p:ext uri="{D42A27DB-BD31-4B8C-83A1-F6EECF244321}">
                <p14:modId xmlns:p14="http://schemas.microsoft.com/office/powerpoint/2010/main" val="2019240291"/>
              </p:ext>
            </p:extLst>
          </p:nvPr>
        </p:nvGraphicFramePr>
        <p:xfrm>
          <a:off x="405571" y="1330116"/>
          <a:ext cx="6798632" cy="3610588"/>
        </p:xfrm>
        <a:graphic>
          <a:graphicData uri="http://schemas.openxmlformats.org/drawingml/2006/chart">
            <c:chart xmlns:c="http://schemas.openxmlformats.org/drawingml/2006/chart" xmlns:r="http://schemas.openxmlformats.org/officeDocument/2006/relationships" r:id="rId4"/>
          </a:graphicData>
        </a:graphic>
      </p:graphicFrame>
      <p:sp>
        <p:nvSpPr>
          <p:cNvPr id="5" name="ZoneTexte 4"/>
          <p:cNvSpPr txBox="1"/>
          <p:nvPr/>
        </p:nvSpPr>
        <p:spPr>
          <a:xfrm>
            <a:off x="1163345" y="1698900"/>
            <a:ext cx="1947969" cy="2308324"/>
          </a:xfrm>
          <a:prstGeom prst="rect">
            <a:avLst/>
          </a:prstGeom>
          <a:noFill/>
        </p:spPr>
        <p:txBody>
          <a:bodyPr wrap="none" rtlCol="0">
            <a:spAutoFit/>
          </a:bodyPr>
          <a:lstStyle/>
          <a:p>
            <a:r>
              <a:rPr lang="fr-FR" sz="2400" b="1" dirty="0" smtClean="0">
                <a:latin typeface="Helvetica" charset="-52"/>
                <a:ea typeface="Helvetica" charset="-52"/>
                <a:cs typeface="Helvetica" charset="-52"/>
              </a:rPr>
              <a:t>48 </a:t>
            </a:r>
            <a:r>
              <a:rPr lang="fr-FR" sz="2400" b="1" dirty="0">
                <a:latin typeface="Helvetica" charset="-52"/>
                <a:ea typeface="Helvetica" charset="-52"/>
                <a:cs typeface="Helvetica" charset="-52"/>
              </a:rPr>
              <a:t>394 </a:t>
            </a:r>
          </a:p>
          <a:p>
            <a:endParaRPr lang="fr-FR" sz="2400" dirty="0">
              <a:latin typeface="Helvetica" charset="-52"/>
              <a:ea typeface="Helvetica" charset="-52"/>
              <a:cs typeface="Helvetica" charset="-52"/>
            </a:endParaRPr>
          </a:p>
          <a:p>
            <a:r>
              <a:rPr lang="fr-FR" sz="2400" dirty="0">
                <a:latin typeface="Helvetica" charset="-52"/>
                <a:ea typeface="Helvetica" charset="-52"/>
                <a:cs typeface="Helvetica" charset="-52"/>
              </a:rPr>
              <a:t>classes </a:t>
            </a:r>
          </a:p>
          <a:p>
            <a:r>
              <a:rPr lang="fr-FR" sz="2400" dirty="0" smtClean="0">
                <a:latin typeface="Helvetica" charset="-52"/>
                <a:ea typeface="Helvetica" charset="-52"/>
                <a:cs typeface="Helvetica" charset="-52"/>
              </a:rPr>
              <a:t>maternelles  </a:t>
            </a:r>
            <a:endParaRPr lang="fr-FR" sz="2400" dirty="0">
              <a:latin typeface="Helvetica" charset="-52"/>
              <a:ea typeface="Helvetica" charset="-52"/>
              <a:cs typeface="Helvetica" charset="-52"/>
            </a:endParaRPr>
          </a:p>
          <a:p>
            <a:r>
              <a:rPr lang="fr-FR" sz="2400" dirty="0">
                <a:latin typeface="Helvetica" charset="-52"/>
                <a:ea typeface="Helvetica" charset="-52"/>
                <a:cs typeface="Helvetica" charset="-52"/>
              </a:rPr>
              <a:t>de 25 élèves</a:t>
            </a:r>
          </a:p>
          <a:p>
            <a:r>
              <a:rPr lang="fr-FR" sz="2400" dirty="0">
                <a:latin typeface="Helvetica" charset="-52"/>
                <a:ea typeface="Helvetica" charset="-52"/>
                <a:cs typeface="Helvetica" charset="-52"/>
              </a:rPr>
              <a:t>à 29 élèves</a:t>
            </a:r>
          </a:p>
        </p:txBody>
      </p:sp>
      <p:sp>
        <p:nvSpPr>
          <p:cNvPr id="7" name="ZoneTexte 6"/>
          <p:cNvSpPr txBox="1"/>
          <p:nvPr/>
        </p:nvSpPr>
        <p:spPr>
          <a:xfrm>
            <a:off x="3308595" y="2078353"/>
            <a:ext cx="1949573" cy="2677656"/>
          </a:xfrm>
          <a:prstGeom prst="rect">
            <a:avLst/>
          </a:prstGeom>
          <a:noFill/>
        </p:spPr>
        <p:txBody>
          <a:bodyPr wrap="none" rtlCol="0">
            <a:spAutoFit/>
          </a:bodyPr>
          <a:lstStyle/>
          <a:p>
            <a:r>
              <a:rPr lang="fr-FR" sz="2400" b="1" dirty="0" smtClean="0">
                <a:latin typeface="Helvetica" charset="-52"/>
                <a:ea typeface="Helvetica" charset="-52"/>
                <a:cs typeface="Helvetica" charset="-52"/>
              </a:rPr>
              <a:t>42</a:t>
            </a:r>
            <a:r>
              <a:rPr lang="fr-FR" sz="2400" b="1" dirty="0">
                <a:latin typeface="Helvetica" charset="-52"/>
                <a:ea typeface="Helvetica" charset="-52"/>
                <a:cs typeface="Helvetica" charset="-52"/>
              </a:rPr>
              <a:t> 064</a:t>
            </a:r>
          </a:p>
          <a:p>
            <a:endParaRPr lang="fr-FR" sz="2400" dirty="0">
              <a:latin typeface="Helvetica" charset="-52"/>
              <a:ea typeface="Helvetica" charset="-52"/>
              <a:cs typeface="Helvetica" charset="-52"/>
            </a:endParaRPr>
          </a:p>
          <a:p>
            <a:r>
              <a:rPr lang="fr-FR" sz="2400" dirty="0">
                <a:latin typeface="Helvetica" charset="-52"/>
                <a:ea typeface="Helvetica" charset="-52"/>
                <a:cs typeface="Helvetica" charset="-52"/>
              </a:rPr>
              <a:t>classes </a:t>
            </a:r>
          </a:p>
          <a:p>
            <a:r>
              <a:rPr lang="fr-FR" sz="2400" dirty="0" smtClean="0">
                <a:latin typeface="Helvetica" charset="-52"/>
                <a:ea typeface="Helvetica" charset="-52"/>
                <a:cs typeface="Helvetica" charset="-52"/>
              </a:rPr>
              <a:t>élémentaires</a:t>
            </a:r>
          </a:p>
          <a:p>
            <a:r>
              <a:rPr lang="fr-FR" sz="2400" dirty="0" smtClean="0">
                <a:latin typeface="Helvetica" charset="-52"/>
                <a:ea typeface="Helvetica" charset="-52"/>
                <a:cs typeface="Helvetica" charset="-52"/>
              </a:rPr>
              <a:t>à </a:t>
            </a:r>
            <a:r>
              <a:rPr lang="fr-FR" sz="2400" dirty="0">
                <a:latin typeface="Helvetica" charset="-52"/>
                <a:ea typeface="Helvetica" charset="-52"/>
                <a:cs typeface="Helvetica" charset="-52"/>
              </a:rPr>
              <a:t>plus </a:t>
            </a:r>
          </a:p>
          <a:p>
            <a:r>
              <a:rPr lang="fr-FR" sz="2400" dirty="0">
                <a:latin typeface="Helvetica" charset="-52"/>
                <a:ea typeface="Helvetica" charset="-52"/>
                <a:cs typeface="Helvetica" charset="-52"/>
              </a:rPr>
              <a:t>de 25 élèves</a:t>
            </a:r>
          </a:p>
          <a:p>
            <a:endParaRPr lang="fr-FR" sz="2400" dirty="0">
              <a:latin typeface="Helvetica" charset="-52"/>
              <a:ea typeface="Helvetica" charset="-52"/>
              <a:cs typeface="Helvetica" charset="-52"/>
            </a:endParaRPr>
          </a:p>
        </p:txBody>
      </p:sp>
      <p:sp>
        <p:nvSpPr>
          <p:cNvPr id="11" name="ZoneTexte 10"/>
          <p:cNvSpPr txBox="1"/>
          <p:nvPr/>
        </p:nvSpPr>
        <p:spPr>
          <a:xfrm>
            <a:off x="5503902" y="3523221"/>
            <a:ext cx="2032351" cy="1938992"/>
          </a:xfrm>
          <a:prstGeom prst="rect">
            <a:avLst/>
          </a:prstGeom>
          <a:noFill/>
        </p:spPr>
        <p:txBody>
          <a:bodyPr wrap="none" rtlCol="0">
            <a:spAutoFit/>
          </a:bodyPr>
          <a:lstStyle/>
          <a:p>
            <a:r>
              <a:rPr lang="fr-FR" sz="2400" b="1" dirty="0" smtClean="0">
                <a:latin typeface="Helvetica" charset="-52"/>
                <a:ea typeface="Helvetica" charset="-52"/>
                <a:cs typeface="Helvetica" charset="-52"/>
              </a:rPr>
              <a:t>7 </a:t>
            </a:r>
            <a:r>
              <a:rPr lang="fr-FR" sz="2400" b="1" dirty="0">
                <a:latin typeface="Helvetica" charset="-52"/>
                <a:ea typeface="Helvetica" charset="-52"/>
                <a:cs typeface="Helvetica" charset="-52"/>
              </a:rPr>
              <a:t>303</a:t>
            </a:r>
          </a:p>
          <a:p>
            <a:r>
              <a:rPr lang="fr-FR" sz="2400" dirty="0">
                <a:latin typeface="Helvetica" charset="-52"/>
                <a:ea typeface="Helvetica" charset="-52"/>
                <a:cs typeface="Helvetica" charset="-52"/>
              </a:rPr>
              <a:t>classes </a:t>
            </a:r>
          </a:p>
          <a:p>
            <a:r>
              <a:rPr lang="fr-FR" sz="2400" dirty="0">
                <a:latin typeface="Helvetica" charset="-52"/>
                <a:ea typeface="Helvetica" charset="-52"/>
                <a:cs typeface="Helvetica" charset="-52"/>
              </a:rPr>
              <a:t>m</a:t>
            </a:r>
            <a:r>
              <a:rPr lang="fr-FR" sz="2400" dirty="0" smtClean="0">
                <a:latin typeface="Helvetica" charset="-52"/>
                <a:ea typeface="Helvetica" charset="-52"/>
                <a:cs typeface="Helvetica" charset="-52"/>
              </a:rPr>
              <a:t>ater. </a:t>
            </a:r>
            <a:r>
              <a:rPr lang="fr-FR" sz="2400" dirty="0">
                <a:latin typeface="Helvetica" charset="-52"/>
                <a:ea typeface="Helvetica" charset="-52"/>
                <a:cs typeface="Helvetica" charset="-52"/>
              </a:rPr>
              <a:t>à plus </a:t>
            </a:r>
          </a:p>
          <a:p>
            <a:r>
              <a:rPr lang="fr-FR" sz="2400" dirty="0">
                <a:latin typeface="Helvetica" charset="-52"/>
                <a:ea typeface="Helvetica" charset="-52"/>
                <a:cs typeface="Helvetica" charset="-52"/>
              </a:rPr>
              <a:t>de 30 élèves</a:t>
            </a:r>
          </a:p>
          <a:p>
            <a:endParaRPr lang="fr-FR" sz="2400" dirty="0">
              <a:latin typeface="Helvetica" charset="-52"/>
              <a:ea typeface="Helvetica" charset="-52"/>
              <a:cs typeface="Helvetica" charset="-52"/>
            </a:endParaRPr>
          </a:p>
        </p:txBody>
      </p:sp>
    </p:spTree>
    <p:extLst>
      <p:ext uri="{BB962C8B-B14F-4D97-AF65-F5344CB8AC3E}">
        <p14:creationId xmlns:p14="http://schemas.microsoft.com/office/powerpoint/2010/main" val="172998067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1134703" y="533558"/>
            <a:ext cx="7691777" cy="722999"/>
          </a:xfrm>
        </p:spPr>
        <p:txBody>
          <a:bodyPr>
            <a:normAutofit/>
          </a:bodyPr>
          <a:lstStyle/>
          <a:p>
            <a:r>
              <a:rPr lang="fr-FR" sz="3600" b="1" dirty="0" smtClean="0">
                <a:solidFill>
                  <a:srgbClr val="153177"/>
                </a:solidFill>
                <a:latin typeface="Helvetica" charset="-52"/>
                <a:ea typeface="Helvetica" charset="-52"/>
                <a:cs typeface="Helvetica" charset="-52"/>
              </a:rPr>
              <a:t>CE QUE VEUT LE SNUipp-FSU</a:t>
            </a:r>
            <a:endParaRPr lang="fr-FR" sz="3600" b="1" dirty="0">
              <a:solidFill>
                <a:srgbClr val="153177"/>
              </a:solidFill>
              <a:latin typeface="Helvetica" charset="-52"/>
              <a:ea typeface="Helvetica" charset="-52"/>
              <a:cs typeface="Helvetica" charset="-52"/>
            </a:endParaRPr>
          </a:p>
        </p:txBody>
      </p:sp>
      <p:sp>
        <p:nvSpPr>
          <p:cNvPr id="4" name="Triangle isocèle 3"/>
          <p:cNvSpPr/>
          <p:nvPr/>
        </p:nvSpPr>
        <p:spPr>
          <a:xfrm rot="18951082">
            <a:off x="-975577" y="-249243"/>
            <a:ext cx="2951213" cy="1481771"/>
          </a:xfrm>
          <a:prstGeom prst="triangle">
            <a:avLst/>
          </a:prstGeom>
          <a:solidFill>
            <a:srgbClr val="3CBDC6"/>
          </a:solidFill>
        </p:spPr>
        <p:style>
          <a:lnRef idx="1">
            <a:schemeClr val="accent4"/>
          </a:lnRef>
          <a:fillRef idx="3">
            <a:schemeClr val="accent4"/>
          </a:fillRef>
          <a:effectRef idx="2">
            <a:schemeClr val="accent4"/>
          </a:effectRef>
          <a:fontRef idx="minor">
            <a:schemeClr val="lt1"/>
          </a:fontRef>
        </p:style>
        <p:txBody>
          <a:bodyPr rtlCol="0" anchor="ctr"/>
          <a:lstStyle/>
          <a:p>
            <a:pPr algn="ctr"/>
            <a:endParaRPr lang="fr-FR"/>
          </a:p>
        </p:txBody>
      </p:sp>
      <p:sp>
        <p:nvSpPr>
          <p:cNvPr id="12" name="ZoneTexte 11"/>
          <p:cNvSpPr txBox="1"/>
          <p:nvPr/>
        </p:nvSpPr>
        <p:spPr>
          <a:xfrm>
            <a:off x="798786" y="1858113"/>
            <a:ext cx="7536741" cy="3404009"/>
          </a:xfrm>
          <a:prstGeom prst="rect">
            <a:avLst/>
          </a:prstGeom>
          <a:noFill/>
        </p:spPr>
        <p:txBody>
          <a:bodyPr wrap="square" rtlCol="0">
            <a:spAutoFit/>
          </a:bodyPr>
          <a:lstStyle/>
          <a:p>
            <a:pPr>
              <a:lnSpc>
                <a:spcPct val="120000"/>
              </a:lnSpc>
            </a:pPr>
            <a:r>
              <a:rPr lang="fr-FR" sz="3200" b="1" dirty="0" smtClean="0">
                <a:solidFill>
                  <a:srgbClr val="3CBDC6"/>
                </a:solidFill>
                <a:latin typeface="Helvetica" charset="-52"/>
                <a:ea typeface="Helvetica" charset="-52"/>
                <a:cs typeface="Helvetica" charset="-52"/>
              </a:rPr>
              <a:t>25 élèves </a:t>
            </a:r>
            <a:r>
              <a:rPr lang="fr-FR" sz="3000" spc="-150" dirty="0" smtClean="0">
                <a:latin typeface="Helvetica" charset="-52"/>
                <a:ea typeface="Helvetica" charset="-52"/>
                <a:cs typeface="Helvetica" charset="-52"/>
              </a:rPr>
              <a:t>maximum hors éducation prioritaire</a:t>
            </a:r>
          </a:p>
          <a:p>
            <a:pPr>
              <a:lnSpc>
                <a:spcPct val="120000"/>
              </a:lnSpc>
            </a:pPr>
            <a:r>
              <a:rPr lang="fr-FR" sz="3200" b="1" dirty="0" smtClean="0">
                <a:solidFill>
                  <a:srgbClr val="3CBDC6"/>
                </a:solidFill>
                <a:latin typeface="Helvetica" charset="-52"/>
                <a:ea typeface="Helvetica" charset="-52"/>
                <a:cs typeface="Helvetica" charset="-52"/>
              </a:rPr>
              <a:t>20 </a:t>
            </a:r>
            <a:r>
              <a:rPr lang="fr-FR" sz="3200" b="1" dirty="0">
                <a:solidFill>
                  <a:srgbClr val="3CBDC6"/>
                </a:solidFill>
                <a:latin typeface="Helvetica" charset="-52"/>
                <a:ea typeface="Helvetica" charset="-52"/>
                <a:cs typeface="Helvetica" charset="-52"/>
              </a:rPr>
              <a:t>élèves </a:t>
            </a:r>
            <a:r>
              <a:rPr lang="fr-FR" sz="3200" spc="-150" dirty="0" smtClean="0">
                <a:latin typeface="Helvetica" charset="-52"/>
                <a:ea typeface="Helvetica" charset="-52"/>
                <a:cs typeface="Helvetica" charset="-52"/>
              </a:rPr>
              <a:t>maximum en éducation prioritaire</a:t>
            </a:r>
          </a:p>
          <a:p>
            <a:pPr>
              <a:lnSpc>
                <a:spcPct val="120000"/>
              </a:lnSpc>
            </a:pPr>
            <a:r>
              <a:rPr lang="fr-FR" sz="3200" b="1" dirty="0" smtClean="0">
                <a:solidFill>
                  <a:srgbClr val="3CBDC6"/>
                </a:solidFill>
                <a:latin typeface="Helvetica" charset="-52"/>
                <a:ea typeface="Helvetica" charset="-52"/>
                <a:cs typeface="Helvetica" charset="-52"/>
              </a:rPr>
              <a:t>15 </a:t>
            </a:r>
            <a:r>
              <a:rPr lang="fr-FR" sz="3200" b="1" dirty="0">
                <a:solidFill>
                  <a:srgbClr val="3CBDC6"/>
                </a:solidFill>
                <a:latin typeface="Helvetica" charset="-52"/>
                <a:ea typeface="Helvetica" charset="-52"/>
                <a:cs typeface="Helvetica" charset="-52"/>
              </a:rPr>
              <a:t>élèves </a:t>
            </a:r>
            <a:r>
              <a:rPr lang="fr-FR" sz="3200" dirty="0" smtClean="0">
                <a:latin typeface="Helvetica" charset="-52"/>
                <a:ea typeface="Helvetica" charset="-52"/>
                <a:cs typeface="Helvetica" charset="-52"/>
              </a:rPr>
              <a:t>maximum en TPS et PS</a:t>
            </a:r>
          </a:p>
          <a:p>
            <a:pPr>
              <a:lnSpc>
                <a:spcPct val="120000"/>
              </a:lnSpc>
            </a:pPr>
            <a:r>
              <a:rPr lang="fr-FR" sz="3200" b="1" dirty="0" smtClean="0">
                <a:solidFill>
                  <a:srgbClr val="3CBDC6"/>
                </a:solidFill>
                <a:latin typeface="Helvetica" charset="-52"/>
                <a:ea typeface="Helvetica" charset="-52"/>
                <a:cs typeface="Helvetica" charset="-52"/>
              </a:rPr>
              <a:t>Rased, remplaçants, brigades FC... </a:t>
            </a:r>
            <a:endParaRPr lang="fr-FR" sz="3200" dirty="0">
              <a:latin typeface="Helvetica" charset="-52"/>
              <a:ea typeface="Helvetica" charset="-52"/>
              <a:cs typeface="Helvetica" charset="-52"/>
            </a:endParaRPr>
          </a:p>
          <a:p>
            <a:pPr>
              <a:lnSpc>
                <a:spcPct val="110000"/>
              </a:lnSpc>
            </a:pPr>
            <a:endParaRPr lang="fr-FR" sz="2800" dirty="0">
              <a:latin typeface="Helvetica" charset="-52"/>
              <a:ea typeface="Helvetica" charset="-52"/>
              <a:cs typeface="Helvetica" charset="-52"/>
            </a:endParaRPr>
          </a:p>
          <a:p>
            <a:pPr>
              <a:lnSpc>
                <a:spcPct val="110000"/>
              </a:lnSpc>
            </a:pPr>
            <a:endParaRPr lang="fr-FR" sz="2800" dirty="0" smtClean="0">
              <a:latin typeface="Helvetica" charset="-52"/>
              <a:ea typeface="Helvetica" charset="-52"/>
              <a:cs typeface="Helvetica" charset="-52"/>
            </a:endParaRPr>
          </a:p>
        </p:txBody>
      </p:sp>
      <p:pic>
        <p:nvPicPr>
          <p:cNvPr id="6" name="Imag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545734" y="3761724"/>
            <a:ext cx="1470189" cy="1178980"/>
          </a:xfrm>
          <a:prstGeom prst="rect">
            <a:avLst/>
          </a:prstGeom>
        </p:spPr>
      </p:pic>
    </p:spTree>
    <p:extLst>
      <p:ext uri="{BB962C8B-B14F-4D97-AF65-F5344CB8AC3E}">
        <p14:creationId xmlns:p14="http://schemas.microsoft.com/office/powerpoint/2010/main" val="424369850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1248729" y="366062"/>
            <a:ext cx="7577752" cy="722999"/>
          </a:xfrm>
        </p:spPr>
        <p:txBody>
          <a:bodyPr>
            <a:noAutofit/>
          </a:bodyPr>
          <a:lstStyle/>
          <a:p>
            <a:pPr>
              <a:lnSpc>
                <a:spcPct val="90000"/>
              </a:lnSpc>
            </a:pPr>
            <a:r>
              <a:rPr lang="fr-FR" sz="3600" b="1" dirty="0" smtClean="0">
                <a:solidFill>
                  <a:srgbClr val="153177"/>
                </a:solidFill>
                <a:latin typeface="Helvetica" charset="-52"/>
                <a:ea typeface="Helvetica" charset="-52"/>
                <a:cs typeface="Helvetica" charset="-52"/>
              </a:rPr>
              <a:t>SALAIRE MOYEN,</a:t>
            </a:r>
            <a:br>
              <a:rPr lang="fr-FR" sz="3600" b="1" dirty="0" smtClean="0">
                <a:solidFill>
                  <a:srgbClr val="153177"/>
                </a:solidFill>
                <a:latin typeface="Helvetica" charset="-52"/>
                <a:ea typeface="Helvetica" charset="-52"/>
                <a:cs typeface="Helvetica" charset="-52"/>
              </a:rPr>
            </a:br>
            <a:r>
              <a:rPr lang="fr-FR" sz="3600" b="1" dirty="0" smtClean="0">
                <a:solidFill>
                  <a:srgbClr val="153177"/>
                </a:solidFill>
                <a:latin typeface="Helvetica" charset="-52"/>
                <a:ea typeface="Helvetica" charset="-52"/>
                <a:cs typeface="Helvetica" charset="-52"/>
              </a:rPr>
              <a:t>LA FRANCE LOIN DERRIÈRE</a:t>
            </a:r>
            <a:endParaRPr lang="fr-FR" sz="3600" b="1" dirty="0">
              <a:solidFill>
                <a:srgbClr val="153177"/>
              </a:solidFill>
              <a:latin typeface="Helvetica" charset="-52"/>
              <a:ea typeface="Helvetica" charset="-52"/>
              <a:cs typeface="Helvetica" charset="-52"/>
            </a:endParaRPr>
          </a:p>
        </p:txBody>
      </p:sp>
      <p:sp>
        <p:nvSpPr>
          <p:cNvPr id="4" name="Triangle isocèle 3"/>
          <p:cNvSpPr/>
          <p:nvPr/>
        </p:nvSpPr>
        <p:spPr>
          <a:xfrm rot="18951082">
            <a:off x="-975577" y="-249243"/>
            <a:ext cx="2951213" cy="1481771"/>
          </a:xfrm>
          <a:prstGeom prst="triangle">
            <a:avLst/>
          </a:prstGeom>
          <a:solidFill>
            <a:srgbClr val="3CBDC6"/>
          </a:solidFill>
        </p:spPr>
        <p:style>
          <a:lnRef idx="1">
            <a:schemeClr val="accent4"/>
          </a:lnRef>
          <a:fillRef idx="3">
            <a:schemeClr val="accent4"/>
          </a:fillRef>
          <a:effectRef idx="2">
            <a:schemeClr val="accent4"/>
          </a:effectRef>
          <a:fontRef idx="minor">
            <a:schemeClr val="lt1"/>
          </a:fontRef>
        </p:style>
        <p:txBody>
          <a:bodyPr rtlCol="0" anchor="ctr"/>
          <a:lstStyle/>
          <a:p>
            <a:pPr algn="ctr"/>
            <a:endParaRPr lang="fr-FR"/>
          </a:p>
        </p:txBody>
      </p:sp>
      <p:pic>
        <p:nvPicPr>
          <p:cNvPr id="6" name="Imag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545734" y="3761724"/>
            <a:ext cx="1470189" cy="1178980"/>
          </a:xfrm>
          <a:prstGeom prst="rect">
            <a:avLst/>
          </a:prstGeom>
        </p:spPr>
      </p:pic>
      <p:graphicFrame>
        <p:nvGraphicFramePr>
          <p:cNvPr id="9" name="Graphique 8"/>
          <p:cNvGraphicFramePr>
            <a:graphicFrameLocks/>
          </p:cNvGraphicFramePr>
          <p:nvPr>
            <p:extLst>
              <p:ext uri="{D42A27DB-BD31-4B8C-83A1-F6EECF244321}">
                <p14:modId xmlns:p14="http://schemas.microsoft.com/office/powerpoint/2010/main" val="4216524740"/>
              </p:ext>
            </p:extLst>
          </p:nvPr>
        </p:nvGraphicFramePr>
        <p:xfrm>
          <a:off x="939215" y="1256557"/>
          <a:ext cx="6606519" cy="4367145"/>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399229803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Graphique 8"/>
          <p:cNvGraphicFramePr>
            <a:graphicFrameLocks/>
          </p:cNvGraphicFramePr>
          <p:nvPr>
            <p:extLst>
              <p:ext uri="{D42A27DB-BD31-4B8C-83A1-F6EECF244321}">
                <p14:modId xmlns:p14="http://schemas.microsoft.com/office/powerpoint/2010/main" val="1559751762"/>
              </p:ext>
            </p:extLst>
          </p:nvPr>
        </p:nvGraphicFramePr>
        <p:xfrm>
          <a:off x="85380" y="960405"/>
          <a:ext cx="7556406" cy="4121711"/>
        </p:xfrm>
        <a:graphic>
          <a:graphicData uri="http://schemas.openxmlformats.org/drawingml/2006/chart">
            <c:chart xmlns:c="http://schemas.openxmlformats.org/drawingml/2006/chart" xmlns:r="http://schemas.openxmlformats.org/officeDocument/2006/relationships" r:id="rId3"/>
          </a:graphicData>
        </a:graphic>
      </p:graphicFrame>
      <p:sp>
        <p:nvSpPr>
          <p:cNvPr id="4" name="Triangle isocèle 3"/>
          <p:cNvSpPr/>
          <p:nvPr/>
        </p:nvSpPr>
        <p:spPr>
          <a:xfrm rot="18951082">
            <a:off x="-975577" y="-249243"/>
            <a:ext cx="2951213" cy="1481771"/>
          </a:xfrm>
          <a:prstGeom prst="triangle">
            <a:avLst/>
          </a:prstGeom>
          <a:solidFill>
            <a:srgbClr val="3CBDC6"/>
          </a:solidFill>
        </p:spPr>
        <p:style>
          <a:lnRef idx="1">
            <a:schemeClr val="accent4"/>
          </a:lnRef>
          <a:fillRef idx="3">
            <a:schemeClr val="accent4"/>
          </a:fillRef>
          <a:effectRef idx="2">
            <a:schemeClr val="accent4"/>
          </a:effectRef>
          <a:fontRef idx="minor">
            <a:schemeClr val="lt1"/>
          </a:fontRef>
        </p:style>
        <p:txBody>
          <a:bodyPr rtlCol="0" anchor="ctr"/>
          <a:lstStyle/>
          <a:p>
            <a:pPr algn="ctr"/>
            <a:endParaRPr lang="fr-FR"/>
          </a:p>
        </p:txBody>
      </p:sp>
      <p:pic>
        <p:nvPicPr>
          <p:cNvPr id="6" name="Imag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641791" y="3761724"/>
            <a:ext cx="1470189" cy="1178980"/>
          </a:xfrm>
          <a:prstGeom prst="rect">
            <a:avLst/>
          </a:prstGeom>
        </p:spPr>
      </p:pic>
      <p:sp>
        <p:nvSpPr>
          <p:cNvPr id="2" name="Titre 1"/>
          <p:cNvSpPr>
            <a:spLocks noGrp="1"/>
          </p:cNvSpPr>
          <p:nvPr>
            <p:ph type="ctrTitle"/>
          </p:nvPr>
        </p:nvSpPr>
        <p:spPr>
          <a:xfrm>
            <a:off x="1597572" y="533558"/>
            <a:ext cx="7367658" cy="722999"/>
          </a:xfrm>
        </p:spPr>
        <p:txBody>
          <a:bodyPr>
            <a:noAutofit/>
          </a:bodyPr>
          <a:lstStyle/>
          <a:p>
            <a:r>
              <a:rPr lang="fr-FR" sz="3600" b="1" dirty="0" smtClean="0">
                <a:solidFill>
                  <a:srgbClr val="153177"/>
                </a:solidFill>
                <a:latin typeface="Helvetica" charset="-52"/>
                <a:ea typeface="Helvetica" charset="-52"/>
                <a:cs typeface="Helvetica" charset="-52"/>
              </a:rPr>
              <a:t>INÉGALITÉS SALARIALES DANS LA FONCTION PUBLIQUE</a:t>
            </a:r>
            <a:endParaRPr lang="fr-FR" sz="3600" b="1" dirty="0">
              <a:solidFill>
                <a:srgbClr val="153177"/>
              </a:solidFill>
              <a:latin typeface="Helvetica" charset="-52"/>
              <a:ea typeface="Helvetica" charset="-52"/>
              <a:cs typeface="Helvetica" charset="-52"/>
            </a:endParaRPr>
          </a:p>
        </p:txBody>
      </p:sp>
      <p:sp>
        <p:nvSpPr>
          <p:cNvPr id="7" name="ZoneTexte 6"/>
          <p:cNvSpPr txBox="1"/>
          <p:nvPr/>
        </p:nvSpPr>
        <p:spPr>
          <a:xfrm>
            <a:off x="7430814" y="2729911"/>
            <a:ext cx="1713186" cy="1031813"/>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fr-FR" sz="1400" b="1" dirty="0" smtClean="0">
                <a:solidFill>
                  <a:srgbClr val="FF0000"/>
                </a:solidFill>
              </a:rPr>
              <a:t>Indemnités en rouge</a:t>
            </a:r>
          </a:p>
          <a:p>
            <a:r>
              <a:rPr lang="fr-FR" sz="1400" b="1" dirty="0" smtClean="0">
                <a:solidFill>
                  <a:srgbClr val="0070C0"/>
                </a:solidFill>
              </a:rPr>
              <a:t>Traitement en bleu</a:t>
            </a:r>
            <a:endParaRPr lang="fr-FR" sz="1400" b="1" dirty="0">
              <a:solidFill>
                <a:srgbClr val="0070C0"/>
              </a:solidFill>
            </a:endParaRPr>
          </a:p>
        </p:txBody>
      </p:sp>
    </p:spTree>
    <p:extLst>
      <p:ext uri="{BB962C8B-B14F-4D97-AF65-F5344CB8AC3E}">
        <p14:creationId xmlns:p14="http://schemas.microsoft.com/office/powerpoint/2010/main" val="412016933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1323440" y="280090"/>
            <a:ext cx="7577752" cy="722999"/>
          </a:xfrm>
        </p:spPr>
        <p:txBody>
          <a:bodyPr>
            <a:normAutofit/>
          </a:bodyPr>
          <a:lstStyle/>
          <a:p>
            <a:r>
              <a:rPr lang="fr-FR" sz="3200" b="1" dirty="0" smtClean="0">
                <a:solidFill>
                  <a:srgbClr val="153177"/>
                </a:solidFill>
                <a:latin typeface="Helvetica" charset="-52"/>
                <a:ea typeface="Helvetica" charset="-52"/>
                <a:cs typeface="Helvetica" charset="-52"/>
              </a:rPr>
              <a:t>CARRIÈRE RÉELLE ET ESPÉRÉE</a:t>
            </a:r>
            <a:endParaRPr lang="fr-FR" sz="3200" b="1" dirty="0">
              <a:solidFill>
                <a:srgbClr val="153177"/>
              </a:solidFill>
              <a:latin typeface="Helvetica" charset="-52"/>
              <a:ea typeface="Helvetica" charset="-52"/>
              <a:cs typeface="Helvetica" charset="-52"/>
            </a:endParaRPr>
          </a:p>
        </p:txBody>
      </p:sp>
      <p:sp>
        <p:nvSpPr>
          <p:cNvPr id="4" name="Triangle isocèle 3"/>
          <p:cNvSpPr/>
          <p:nvPr/>
        </p:nvSpPr>
        <p:spPr>
          <a:xfrm rot="18951082">
            <a:off x="-975577" y="-249243"/>
            <a:ext cx="2951213" cy="1481771"/>
          </a:xfrm>
          <a:prstGeom prst="triangle">
            <a:avLst/>
          </a:prstGeom>
          <a:solidFill>
            <a:srgbClr val="3CBDC6"/>
          </a:solidFill>
        </p:spPr>
        <p:style>
          <a:lnRef idx="1">
            <a:schemeClr val="accent4"/>
          </a:lnRef>
          <a:fillRef idx="3">
            <a:schemeClr val="accent4"/>
          </a:fillRef>
          <a:effectRef idx="2">
            <a:schemeClr val="accent4"/>
          </a:effectRef>
          <a:fontRef idx="minor">
            <a:schemeClr val="lt1"/>
          </a:fontRef>
        </p:style>
        <p:txBody>
          <a:bodyPr rtlCol="0" anchor="ctr"/>
          <a:lstStyle/>
          <a:p>
            <a:pPr algn="ctr"/>
            <a:endParaRPr lang="fr-FR"/>
          </a:p>
        </p:txBody>
      </p:sp>
      <p:pic>
        <p:nvPicPr>
          <p:cNvPr id="6" name="Imag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545734" y="3761724"/>
            <a:ext cx="1470189" cy="1178980"/>
          </a:xfrm>
          <a:prstGeom prst="rect">
            <a:avLst/>
          </a:prstGeom>
        </p:spPr>
      </p:pic>
      <p:graphicFrame>
        <p:nvGraphicFramePr>
          <p:cNvPr id="9" name="Graphique 8"/>
          <p:cNvGraphicFramePr>
            <a:graphicFrameLocks/>
          </p:cNvGraphicFramePr>
          <p:nvPr>
            <p:extLst>
              <p:ext uri="{D42A27DB-BD31-4B8C-83A1-F6EECF244321}">
                <p14:modId xmlns:p14="http://schemas.microsoft.com/office/powerpoint/2010/main" val="237557049"/>
              </p:ext>
            </p:extLst>
          </p:nvPr>
        </p:nvGraphicFramePr>
        <p:xfrm>
          <a:off x="509628" y="789666"/>
          <a:ext cx="8506295" cy="4353834"/>
        </p:xfrm>
        <a:graphic>
          <a:graphicData uri="http://schemas.openxmlformats.org/drawingml/2006/chart">
            <c:chart xmlns:c="http://schemas.openxmlformats.org/drawingml/2006/chart" xmlns:r="http://schemas.openxmlformats.org/officeDocument/2006/relationships" r:id="rId4"/>
          </a:graphicData>
        </a:graphic>
      </p:graphicFrame>
      <p:sp>
        <p:nvSpPr>
          <p:cNvPr id="3" name="ZoneTexte 2"/>
          <p:cNvSpPr txBox="1"/>
          <p:nvPr/>
        </p:nvSpPr>
        <p:spPr>
          <a:xfrm>
            <a:off x="2074873" y="2888629"/>
            <a:ext cx="1292584" cy="369332"/>
          </a:xfrm>
          <a:prstGeom prst="rect">
            <a:avLst/>
          </a:prstGeom>
          <a:noFill/>
        </p:spPr>
        <p:txBody>
          <a:bodyPr wrap="none" rtlCol="0">
            <a:spAutoFit/>
          </a:bodyPr>
          <a:lstStyle/>
          <a:p>
            <a:r>
              <a:rPr lang="fr-FR" dirty="0" smtClean="0">
                <a:latin typeface="Fira Sans"/>
                <a:cs typeface="Fira Sans"/>
              </a:rPr>
              <a:t>8</a:t>
            </a:r>
            <a:r>
              <a:rPr lang="fr-FR" baseline="30000" dirty="0" smtClean="0">
                <a:latin typeface="Fira Sans"/>
                <a:cs typeface="Fira Sans"/>
              </a:rPr>
              <a:t>e</a:t>
            </a:r>
            <a:r>
              <a:rPr lang="fr-FR" dirty="0" smtClean="0">
                <a:latin typeface="Fira Sans"/>
                <a:cs typeface="Fira Sans"/>
              </a:rPr>
              <a:t> échelon</a:t>
            </a:r>
            <a:endParaRPr lang="fr-FR" dirty="0">
              <a:latin typeface="Fira Sans"/>
              <a:cs typeface="Fira Sans"/>
            </a:endParaRPr>
          </a:p>
        </p:txBody>
      </p:sp>
      <p:sp>
        <p:nvSpPr>
          <p:cNvPr id="12" name="ZoneTexte 11"/>
          <p:cNvSpPr txBox="1"/>
          <p:nvPr/>
        </p:nvSpPr>
        <p:spPr>
          <a:xfrm>
            <a:off x="3966955" y="2272705"/>
            <a:ext cx="1286582" cy="369332"/>
          </a:xfrm>
          <a:prstGeom prst="rect">
            <a:avLst/>
          </a:prstGeom>
          <a:noFill/>
        </p:spPr>
        <p:txBody>
          <a:bodyPr wrap="none" rtlCol="0">
            <a:spAutoFit/>
          </a:bodyPr>
          <a:lstStyle/>
          <a:p>
            <a:r>
              <a:rPr lang="fr-FR" dirty="0">
                <a:latin typeface="Fira Sans"/>
                <a:cs typeface="Fira Sans"/>
              </a:rPr>
              <a:t>9</a:t>
            </a:r>
            <a:r>
              <a:rPr lang="fr-FR" baseline="30000" dirty="0" smtClean="0">
                <a:latin typeface="Fira Sans"/>
                <a:cs typeface="Fira Sans"/>
              </a:rPr>
              <a:t>e</a:t>
            </a:r>
            <a:r>
              <a:rPr lang="fr-FR" dirty="0" smtClean="0">
                <a:latin typeface="Fira Sans"/>
                <a:cs typeface="Fira Sans"/>
              </a:rPr>
              <a:t> échelon</a:t>
            </a:r>
            <a:endParaRPr lang="fr-FR" dirty="0">
              <a:latin typeface="Fira Sans"/>
              <a:cs typeface="Fira Sans"/>
            </a:endParaRPr>
          </a:p>
        </p:txBody>
      </p:sp>
      <p:sp>
        <p:nvSpPr>
          <p:cNvPr id="13" name="ZoneTexte 12"/>
          <p:cNvSpPr txBox="1"/>
          <p:nvPr/>
        </p:nvSpPr>
        <p:spPr>
          <a:xfrm>
            <a:off x="6048168" y="1525724"/>
            <a:ext cx="1394150" cy="369332"/>
          </a:xfrm>
          <a:prstGeom prst="rect">
            <a:avLst/>
          </a:prstGeom>
          <a:noFill/>
        </p:spPr>
        <p:txBody>
          <a:bodyPr wrap="none" rtlCol="0">
            <a:spAutoFit/>
          </a:bodyPr>
          <a:lstStyle/>
          <a:p>
            <a:r>
              <a:rPr lang="fr-FR" dirty="0" smtClean="0">
                <a:latin typeface="Fira Sans"/>
                <a:cs typeface="Fira Sans"/>
              </a:rPr>
              <a:t>10</a:t>
            </a:r>
            <a:r>
              <a:rPr lang="fr-FR" baseline="30000" dirty="0" smtClean="0">
                <a:latin typeface="Fira Sans"/>
                <a:cs typeface="Fira Sans"/>
              </a:rPr>
              <a:t>e</a:t>
            </a:r>
            <a:r>
              <a:rPr lang="fr-FR" dirty="0" smtClean="0">
                <a:latin typeface="Fira Sans"/>
                <a:cs typeface="Fira Sans"/>
              </a:rPr>
              <a:t> échelon</a:t>
            </a:r>
            <a:endParaRPr lang="fr-FR" dirty="0">
              <a:latin typeface="Fira Sans"/>
              <a:cs typeface="Fira Sans"/>
            </a:endParaRPr>
          </a:p>
        </p:txBody>
      </p:sp>
    </p:spTree>
    <p:extLst>
      <p:ext uri="{BB962C8B-B14F-4D97-AF65-F5344CB8AC3E}">
        <p14:creationId xmlns:p14="http://schemas.microsoft.com/office/powerpoint/2010/main" val="177855414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1134703" y="533558"/>
            <a:ext cx="7691777" cy="722999"/>
          </a:xfrm>
        </p:spPr>
        <p:txBody>
          <a:bodyPr>
            <a:normAutofit/>
          </a:bodyPr>
          <a:lstStyle/>
          <a:p>
            <a:r>
              <a:rPr lang="fr-FR" sz="3600" b="1" dirty="0" smtClean="0">
                <a:solidFill>
                  <a:srgbClr val="153177"/>
                </a:solidFill>
                <a:latin typeface="Helvetica" charset="-52"/>
                <a:ea typeface="Helvetica" charset="-52"/>
                <a:cs typeface="Helvetica" charset="-52"/>
              </a:rPr>
              <a:t>CE QUE VEUT LE SNUipp-FSU</a:t>
            </a:r>
            <a:endParaRPr lang="fr-FR" sz="3600" b="1" dirty="0">
              <a:solidFill>
                <a:srgbClr val="153177"/>
              </a:solidFill>
              <a:latin typeface="Helvetica" charset="-52"/>
              <a:ea typeface="Helvetica" charset="-52"/>
              <a:cs typeface="Helvetica" charset="-52"/>
            </a:endParaRPr>
          </a:p>
        </p:txBody>
      </p:sp>
      <p:sp>
        <p:nvSpPr>
          <p:cNvPr id="4" name="Triangle isocèle 3"/>
          <p:cNvSpPr/>
          <p:nvPr/>
        </p:nvSpPr>
        <p:spPr>
          <a:xfrm rot="18951082">
            <a:off x="-975577" y="-249243"/>
            <a:ext cx="2951213" cy="1481771"/>
          </a:xfrm>
          <a:prstGeom prst="triangle">
            <a:avLst/>
          </a:prstGeom>
          <a:solidFill>
            <a:srgbClr val="3CBDC6"/>
          </a:solidFill>
        </p:spPr>
        <p:style>
          <a:lnRef idx="1">
            <a:schemeClr val="accent4"/>
          </a:lnRef>
          <a:fillRef idx="3">
            <a:schemeClr val="accent4"/>
          </a:fillRef>
          <a:effectRef idx="2">
            <a:schemeClr val="accent4"/>
          </a:effectRef>
          <a:fontRef idx="minor">
            <a:schemeClr val="lt1"/>
          </a:fontRef>
        </p:style>
        <p:txBody>
          <a:bodyPr rtlCol="0" anchor="ctr"/>
          <a:lstStyle/>
          <a:p>
            <a:pPr algn="ctr"/>
            <a:endParaRPr lang="fr-FR"/>
          </a:p>
        </p:txBody>
      </p:sp>
      <p:sp>
        <p:nvSpPr>
          <p:cNvPr id="12" name="ZoneTexte 11"/>
          <p:cNvSpPr txBox="1"/>
          <p:nvPr/>
        </p:nvSpPr>
        <p:spPr>
          <a:xfrm>
            <a:off x="819808" y="1858113"/>
            <a:ext cx="7514895" cy="3520964"/>
          </a:xfrm>
          <a:prstGeom prst="rect">
            <a:avLst/>
          </a:prstGeom>
          <a:noFill/>
        </p:spPr>
        <p:txBody>
          <a:bodyPr wrap="square" rtlCol="0">
            <a:spAutoFit/>
          </a:bodyPr>
          <a:lstStyle/>
          <a:p>
            <a:pPr>
              <a:lnSpc>
                <a:spcPct val="120000"/>
              </a:lnSpc>
            </a:pPr>
            <a:r>
              <a:rPr lang="fr-FR" sz="3200" b="1" dirty="0" smtClean="0">
                <a:solidFill>
                  <a:srgbClr val="3CBDC6"/>
                </a:solidFill>
                <a:latin typeface="Helvetica" charset="-52"/>
                <a:ea typeface="Helvetica" charset="-52"/>
                <a:cs typeface="Helvetica" charset="-52"/>
              </a:rPr>
              <a:t>Revalorisation de 50 points </a:t>
            </a:r>
          </a:p>
          <a:p>
            <a:pPr>
              <a:lnSpc>
                <a:spcPct val="120000"/>
              </a:lnSpc>
            </a:pPr>
            <a:r>
              <a:rPr lang="fr-FR" sz="3200" dirty="0" smtClean="0">
                <a:latin typeface="Helvetica" charset="-52"/>
                <a:ea typeface="Helvetica" charset="-52"/>
                <a:cs typeface="Helvetica" charset="-52"/>
              </a:rPr>
              <a:t>d’indice pour tous</a:t>
            </a:r>
          </a:p>
          <a:p>
            <a:pPr>
              <a:lnSpc>
                <a:spcPct val="120000"/>
              </a:lnSpc>
            </a:pPr>
            <a:r>
              <a:rPr lang="fr-FR" sz="3200" b="1" dirty="0" smtClean="0">
                <a:solidFill>
                  <a:srgbClr val="3CBDC6"/>
                </a:solidFill>
                <a:latin typeface="Helvetica" charset="-52"/>
                <a:ea typeface="Helvetica" charset="-52"/>
                <a:cs typeface="Helvetica" charset="-52"/>
              </a:rPr>
              <a:t>Rattrapage </a:t>
            </a:r>
            <a:r>
              <a:rPr lang="fr-FR" sz="3200" dirty="0" smtClean="0">
                <a:latin typeface="Helvetica" charset="-52"/>
                <a:ea typeface="Helvetica" charset="-52"/>
                <a:cs typeface="Helvetica" charset="-52"/>
              </a:rPr>
              <a:t>des pertes </a:t>
            </a:r>
          </a:p>
          <a:p>
            <a:pPr>
              <a:lnSpc>
                <a:spcPct val="120000"/>
              </a:lnSpc>
            </a:pPr>
            <a:r>
              <a:rPr lang="fr-FR" sz="3200" dirty="0" smtClean="0">
                <a:latin typeface="Helvetica" charset="-52"/>
                <a:ea typeface="Helvetica" charset="-52"/>
                <a:cs typeface="Helvetica" charset="-52"/>
              </a:rPr>
              <a:t>de pouvoir d’achat </a:t>
            </a:r>
            <a:r>
              <a:rPr lang="fr-FR" sz="2400" dirty="0" smtClean="0">
                <a:latin typeface="Helvetica" charset="-52"/>
                <a:ea typeface="Helvetica" charset="-52"/>
                <a:cs typeface="Helvetica" charset="-52"/>
              </a:rPr>
              <a:t>(7,4% depuis 2010)</a:t>
            </a:r>
          </a:p>
          <a:p>
            <a:pPr>
              <a:lnSpc>
                <a:spcPct val="120000"/>
              </a:lnSpc>
            </a:pPr>
            <a:r>
              <a:rPr lang="fr-FR" sz="3200" b="1" dirty="0" smtClean="0">
                <a:solidFill>
                  <a:srgbClr val="3CBDC6"/>
                </a:solidFill>
                <a:latin typeface="Helvetica" charset="-52"/>
                <a:ea typeface="Helvetica" charset="-52"/>
                <a:cs typeface="Helvetica" charset="-52"/>
              </a:rPr>
              <a:t>ISAE</a:t>
            </a:r>
            <a:r>
              <a:rPr lang="fr-FR" sz="3200" dirty="0">
                <a:latin typeface="Helvetica" charset="-52"/>
                <a:ea typeface="Helvetica" charset="-52"/>
                <a:cs typeface="Helvetica" charset="-52"/>
              </a:rPr>
              <a:t> </a:t>
            </a:r>
            <a:r>
              <a:rPr lang="fr-FR" sz="3200" dirty="0" smtClean="0">
                <a:latin typeface="Helvetica" charset="-52"/>
                <a:ea typeface="Helvetica" charset="-52"/>
                <a:cs typeface="Helvetica" charset="-52"/>
              </a:rPr>
              <a:t>à hauteur de l’ISOE</a:t>
            </a:r>
            <a:endParaRPr lang="fr-FR" sz="2800" dirty="0">
              <a:latin typeface="Helvetica" charset="-52"/>
              <a:ea typeface="Helvetica" charset="-52"/>
              <a:cs typeface="Helvetica" charset="-52"/>
            </a:endParaRPr>
          </a:p>
          <a:p>
            <a:pPr>
              <a:lnSpc>
                <a:spcPct val="110000"/>
              </a:lnSpc>
            </a:pPr>
            <a:endParaRPr lang="fr-FR" sz="2800" dirty="0" smtClean="0">
              <a:latin typeface="Helvetica" charset="-52"/>
              <a:ea typeface="Helvetica" charset="-52"/>
              <a:cs typeface="Helvetica" charset="-52"/>
            </a:endParaRPr>
          </a:p>
        </p:txBody>
      </p:sp>
      <p:pic>
        <p:nvPicPr>
          <p:cNvPr id="6" name="Imag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545734" y="3761724"/>
            <a:ext cx="1470189" cy="1178980"/>
          </a:xfrm>
          <a:prstGeom prst="rect">
            <a:avLst/>
          </a:prstGeom>
        </p:spPr>
      </p:pic>
    </p:spTree>
    <p:extLst>
      <p:ext uri="{BB962C8B-B14F-4D97-AF65-F5344CB8AC3E}">
        <p14:creationId xmlns:p14="http://schemas.microsoft.com/office/powerpoint/2010/main" val="94430759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1408387" y="533558"/>
            <a:ext cx="7418094" cy="722999"/>
          </a:xfrm>
        </p:spPr>
        <p:txBody>
          <a:bodyPr>
            <a:normAutofit fontScale="90000"/>
          </a:bodyPr>
          <a:lstStyle/>
          <a:p>
            <a:r>
              <a:rPr lang="fr-FR" sz="3600" b="1" dirty="0" smtClean="0">
                <a:solidFill>
                  <a:srgbClr val="153177"/>
                </a:solidFill>
                <a:latin typeface="Helvetica" charset="-52"/>
                <a:ea typeface="Helvetica" charset="-52"/>
                <a:cs typeface="Helvetica" charset="-52"/>
              </a:rPr>
              <a:t>LES </a:t>
            </a:r>
            <a:r>
              <a:rPr lang="fr-FR" sz="3600" b="1" smtClean="0">
                <a:solidFill>
                  <a:srgbClr val="153177"/>
                </a:solidFill>
                <a:latin typeface="Helvetica" charset="-52"/>
                <a:ea typeface="Helvetica" charset="-52"/>
                <a:cs typeface="Helvetica" charset="-52"/>
              </a:rPr>
              <a:t>RÉALITÉS </a:t>
            </a:r>
            <a:br>
              <a:rPr lang="fr-FR" sz="3600" b="1" smtClean="0">
                <a:solidFill>
                  <a:srgbClr val="153177"/>
                </a:solidFill>
                <a:latin typeface="Helvetica" charset="-52"/>
                <a:ea typeface="Helvetica" charset="-52"/>
                <a:cs typeface="Helvetica" charset="-52"/>
              </a:rPr>
            </a:br>
            <a:r>
              <a:rPr lang="fr-FR" sz="3600" b="1" smtClean="0">
                <a:solidFill>
                  <a:srgbClr val="153177"/>
                </a:solidFill>
                <a:latin typeface="Helvetica" charset="-52"/>
                <a:ea typeface="Helvetica" charset="-52"/>
                <a:cs typeface="Helvetica" charset="-52"/>
              </a:rPr>
              <a:t>DU </a:t>
            </a:r>
            <a:r>
              <a:rPr lang="fr-FR" sz="3600" b="1" dirty="0" smtClean="0">
                <a:solidFill>
                  <a:srgbClr val="153177"/>
                </a:solidFill>
                <a:latin typeface="Helvetica" charset="-52"/>
                <a:ea typeface="Helvetica" charset="-52"/>
                <a:cs typeface="Helvetica" charset="-52"/>
              </a:rPr>
              <a:t>BUDGET 2016 </a:t>
            </a:r>
            <a:endParaRPr lang="fr-FR" sz="3600" b="1" dirty="0">
              <a:solidFill>
                <a:srgbClr val="153177"/>
              </a:solidFill>
              <a:latin typeface="Helvetica" charset="-52"/>
              <a:ea typeface="Helvetica" charset="-52"/>
              <a:cs typeface="Helvetica" charset="-52"/>
            </a:endParaRPr>
          </a:p>
        </p:txBody>
      </p:sp>
      <p:sp>
        <p:nvSpPr>
          <p:cNvPr id="4" name="Triangle isocèle 3"/>
          <p:cNvSpPr/>
          <p:nvPr/>
        </p:nvSpPr>
        <p:spPr>
          <a:xfrm rot="18951082">
            <a:off x="-975577" y="-249243"/>
            <a:ext cx="2951213" cy="1481771"/>
          </a:xfrm>
          <a:prstGeom prst="triangle">
            <a:avLst/>
          </a:prstGeom>
          <a:solidFill>
            <a:srgbClr val="3CBDC6"/>
          </a:solidFill>
        </p:spPr>
        <p:style>
          <a:lnRef idx="1">
            <a:schemeClr val="accent4"/>
          </a:lnRef>
          <a:fillRef idx="3">
            <a:schemeClr val="accent4"/>
          </a:fillRef>
          <a:effectRef idx="2">
            <a:schemeClr val="accent4"/>
          </a:effectRef>
          <a:fontRef idx="minor">
            <a:schemeClr val="lt1"/>
          </a:fontRef>
        </p:style>
        <p:txBody>
          <a:bodyPr rtlCol="0" anchor="ctr"/>
          <a:lstStyle/>
          <a:p>
            <a:pPr algn="ctr"/>
            <a:endParaRPr lang="fr-FR"/>
          </a:p>
        </p:txBody>
      </p:sp>
      <p:sp>
        <p:nvSpPr>
          <p:cNvPr id="12" name="ZoneTexte 11"/>
          <p:cNvSpPr txBox="1"/>
          <p:nvPr/>
        </p:nvSpPr>
        <p:spPr>
          <a:xfrm>
            <a:off x="1134702" y="1858113"/>
            <a:ext cx="7200825" cy="2886944"/>
          </a:xfrm>
          <a:prstGeom prst="rect">
            <a:avLst/>
          </a:prstGeom>
          <a:noFill/>
        </p:spPr>
        <p:txBody>
          <a:bodyPr wrap="square" rtlCol="0">
            <a:spAutoFit/>
          </a:bodyPr>
          <a:lstStyle/>
          <a:p>
            <a:pPr>
              <a:lnSpc>
                <a:spcPct val="120000"/>
              </a:lnSpc>
            </a:pPr>
            <a:r>
              <a:rPr lang="fr-FR" sz="3200" b="1" dirty="0" smtClean="0">
                <a:solidFill>
                  <a:srgbClr val="3CBDC6"/>
                </a:solidFill>
                <a:latin typeface="Helvetica" charset="-52"/>
                <a:ea typeface="Helvetica" charset="-52"/>
                <a:cs typeface="Helvetica" charset="-52"/>
              </a:rPr>
              <a:t>Maintien du gel </a:t>
            </a:r>
            <a:r>
              <a:rPr lang="fr-FR" sz="3200" dirty="0" smtClean="0">
                <a:latin typeface="Helvetica" charset="-52"/>
                <a:ea typeface="Helvetica" charset="-52"/>
                <a:cs typeface="Helvetica" charset="-52"/>
              </a:rPr>
              <a:t>du point</a:t>
            </a:r>
          </a:p>
          <a:p>
            <a:pPr>
              <a:lnSpc>
                <a:spcPct val="120000"/>
              </a:lnSpc>
            </a:pPr>
            <a:r>
              <a:rPr lang="fr-FR" sz="3200" b="1" dirty="0" smtClean="0">
                <a:solidFill>
                  <a:srgbClr val="3CBDC6"/>
                </a:solidFill>
                <a:latin typeface="Helvetica" charset="-52"/>
                <a:ea typeface="Helvetica" charset="-52"/>
                <a:cs typeface="Helvetica" charset="-52"/>
              </a:rPr>
              <a:t>57 M € </a:t>
            </a:r>
            <a:r>
              <a:rPr lang="fr-FR" sz="3200" dirty="0" smtClean="0">
                <a:latin typeface="Helvetica" charset="-52"/>
                <a:ea typeface="Helvetica" charset="-52"/>
                <a:cs typeface="Helvetica" charset="-52"/>
              </a:rPr>
              <a:t>mesures catégorielles</a:t>
            </a:r>
          </a:p>
          <a:p>
            <a:pPr>
              <a:lnSpc>
                <a:spcPct val="120000"/>
              </a:lnSpc>
            </a:pPr>
            <a:r>
              <a:rPr lang="fr-FR" sz="3200" b="1" dirty="0" smtClean="0">
                <a:solidFill>
                  <a:srgbClr val="3CBDC6"/>
                </a:solidFill>
                <a:latin typeface="Helvetica" charset="-52"/>
                <a:ea typeface="Helvetica" charset="-52"/>
                <a:cs typeface="Helvetica" charset="-52"/>
              </a:rPr>
              <a:t>3 911 </a:t>
            </a:r>
            <a:r>
              <a:rPr lang="fr-FR" sz="3200" dirty="0" smtClean="0">
                <a:latin typeface="Helvetica" charset="-52"/>
                <a:ea typeface="Helvetica" charset="-52"/>
                <a:cs typeface="Helvetica" charset="-52"/>
              </a:rPr>
              <a:t>postes pour les écoles</a:t>
            </a:r>
          </a:p>
          <a:p>
            <a:pPr>
              <a:lnSpc>
                <a:spcPct val="120000"/>
              </a:lnSpc>
            </a:pPr>
            <a:r>
              <a:rPr lang="fr-FR" sz="3200" b="1" dirty="0" smtClean="0">
                <a:solidFill>
                  <a:srgbClr val="3CBDC6"/>
                </a:solidFill>
                <a:latin typeface="Helvetica" charset="-52"/>
                <a:ea typeface="Helvetica" charset="-52"/>
                <a:cs typeface="Helvetica" charset="-52"/>
              </a:rPr>
              <a:t>4 141 </a:t>
            </a:r>
            <a:r>
              <a:rPr lang="fr-FR" sz="3200" dirty="0" smtClean="0">
                <a:latin typeface="Helvetica" charset="-52"/>
                <a:ea typeface="Helvetica" charset="-52"/>
                <a:cs typeface="Helvetica" charset="-52"/>
              </a:rPr>
              <a:t>élèves supplémentaires</a:t>
            </a:r>
          </a:p>
          <a:p>
            <a:pPr>
              <a:lnSpc>
                <a:spcPct val="120000"/>
              </a:lnSpc>
            </a:pPr>
            <a:endParaRPr lang="fr-FR" sz="2400" dirty="0" smtClean="0">
              <a:latin typeface="Helvetica" charset="-52"/>
              <a:ea typeface="Helvetica" charset="-52"/>
              <a:cs typeface="Helvetica" charset="-52"/>
            </a:endParaRPr>
          </a:p>
        </p:txBody>
      </p:sp>
      <p:pic>
        <p:nvPicPr>
          <p:cNvPr id="6" name="Imag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545734" y="3761724"/>
            <a:ext cx="1470189" cy="1178980"/>
          </a:xfrm>
          <a:prstGeom prst="rect">
            <a:avLst/>
          </a:prstGeom>
        </p:spPr>
      </p:pic>
    </p:spTree>
    <p:extLst>
      <p:ext uri="{BB962C8B-B14F-4D97-AF65-F5344CB8AC3E}">
        <p14:creationId xmlns:p14="http://schemas.microsoft.com/office/powerpoint/2010/main" val="376043299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1134703" y="533558"/>
            <a:ext cx="7691777" cy="722999"/>
          </a:xfrm>
        </p:spPr>
        <p:txBody>
          <a:bodyPr>
            <a:noAutofit/>
          </a:bodyPr>
          <a:lstStyle/>
          <a:p>
            <a:r>
              <a:rPr lang="fr-FR" sz="3600" b="1" dirty="0" smtClean="0">
                <a:solidFill>
                  <a:srgbClr val="153177"/>
                </a:solidFill>
                <a:latin typeface="Helvetica" charset="-52"/>
                <a:ea typeface="Helvetica" charset="-52"/>
                <a:cs typeface="Helvetica" charset="-52"/>
              </a:rPr>
              <a:t>C’EST POURTANT UNE </a:t>
            </a:r>
            <a:br>
              <a:rPr lang="fr-FR" sz="3600" b="1" dirty="0" smtClean="0">
                <a:solidFill>
                  <a:srgbClr val="153177"/>
                </a:solidFill>
                <a:latin typeface="Helvetica" charset="-52"/>
                <a:ea typeface="Helvetica" charset="-52"/>
                <a:cs typeface="Helvetica" charset="-52"/>
              </a:rPr>
            </a:br>
            <a:r>
              <a:rPr lang="fr-FR" sz="3600" b="1" dirty="0" smtClean="0">
                <a:solidFill>
                  <a:srgbClr val="153177"/>
                </a:solidFill>
                <a:latin typeface="Helvetica" charset="-52"/>
                <a:ea typeface="Helvetica" charset="-52"/>
                <a:cs typeface="Helvetica" charset="-52"/>
              </a:rPr>
              <a:t>AFFAIRE DE CHOIX POLITIQUE</a:t>
            </a:r>
            <a:endParaRPr lang="fr-FR" sz="3600" b="1" dirty="0">
              <a:solidFill>
                <a:srgbClr val="153177"/>
              </a:solidFill>
              <a:latin typeface="Helvetica" charset="-52"/>
              <a:ea typeface="Helvetica" charset="-52"/>
              <a:cs typeface="Helvetica" charset="-52"/>
            </a:endParaRPr>
          </a:p>
        </p:txBody>
      </p:sp>
      <p:sp>
        <p:nvSpPr>
          <p:cNvPr id="4" name="Triangle isocèle 3"/>
          <p:cNvSpPr/>
          <p:nvPr/>
        </p:nvSpPr>
        <p:spPr>
          <a:xfrm rot="18951082">
            <a:off x="-975577" y="-249243"/>
            <a:ext cx="2951213" cy="1481771"/>
          </a:xfrm>
          <a:prstGeom prst="triangle">
            <a:avLst/>
          </a:prstGeom>
          <a:solidFill>
            <a:srgbClr val="3CBDC6"/>
          </a:solidFill>
        </p:spPr>
        <p:style>
          <a:lnRef idx="1">
            <a:schemeClr val="accent4"/>
          </a:lnRef>
          <a:fillRef idx="3">
            <a:schemeClr val="accent4"/>
          </a:fillRef>
          <a:effectRef idx="2">
            <a:schemeClr val="accent4"/>
          </a:effectRef>
          <a:fontRef idx="minor">
            <a:schemeClr val="lt1"/>
          </a:fontRef>
        </p:style>
        <p:txBody>
          <a:bodyPr rtlCol="0" anchor="ctr"/>
          <a:lstStyle/>
          <a:p>
            <a:pPr algn="ctr"/>
            <a:endParaRPr lang="fr-FR"/>
          </a:p>
        </p:txBody>
      </p:sp>
      <p:pic>
        <p:nvPicPr>
          <p:cNvPr id="6" name="Imag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545734" y="3761724"/>
            <a:ext cx="1470189" cy="1178980"/>
          </a:xfrm>
          <a:prstGeom prst="rect">
            <a:avLst/>
          </a:prstGeom>
        </p:spPr>
      </p:pic>
      <p:graphicFrame>
        <p:nvGraphicFramePr>
          <p:cNvPr id="7" name="Graphique 6"/>
          <p:cNvGraphicFramePr>
            <a:graphicFrameLocks/>
          </p:cNvGraphicFramePr>
          <p:nvPr>
            <p:extLst>
              <p:ext uri="{D42A27DB-BD31-4B8C-83A1-F6EECF244321}">
                <p14:modId xmlns:p14="http://schemas.microsoft.com/office/powerpoint/2010/main" val="981238903"/>
              </p:ext>
            </p:extLst>
          </p:nvPr>
        </p:nvGraphicFramePr>
        <p:xfrm>
          <a:off x="765986" y="1664702"/>
          <a:ext cx="8378014" cy="3276002"/>
        </p:xfrm>
        <a:graphic>
          <a:graphicData uri="http://schemas.openxmlformats.org/drawingml/2006/chart">
            <c:chart xmlns:c="http://schemas.openxmlformats.org/drawingml/2006/chart" xmlns:r="http://schemas.openxmlformats.org/officeDocument/2006/relationships" r:id="rId4"/>
          </a:graphicData>
        </a:graphic>
      </p:graphicFrame>
      <p:sp>
        <p:nvSpPr>
          <p:cNvPr id="3" name="ZoneTexte 2"/>
          <p:cNvSpPr txBox="1"/>
          <p:nvPr/>
        </p:nvSpPr>
        <p:spPr>
          <a:xfrm>
            <a:off x="832485" y="1664702"/>
            <a:ext cx="4826962" cy="369332"/>
          </a:xfrm>
          <a:prstGeom prst="rect">
            <a:avLst/>
          </a:prstGeom>
          <a:noFill/>
        </p:spPr>
        <p:txBody>
          <a:bodyPr wrap="none" rtlCol="0">
            <a:spAutoFit/>
          </a:bodyPr>
          <a:lstStyle/>
          <a:p>
            <a:r>
              <a:rPr lang="fr-FR" b="1" dirty="0" smtClean="0">
                <a:latin typeface="Fira Sans"/>
                <a:cs typeface="Fira Sans"/>
              </a:rPr>
              <a:t>Fraude fiscale annuelle entre 60 et 80 Mds €</a:t>
            </a:r>
            <a:endParaRPr lang="fr-FR" b="1" dirty="0">
              <a:latin typeface="Fira Sans"/>
              <a:cs typeface="Fira Sans"/>
            </a:endParaRPr>
          </a:p>
        </p:txBody>
      </p:sp>
      <p:sp>
        <p:nvSpPr>
          <p:cNvPr id="8" name="ZoneTexte 7"/>
          <p:cNvSpPr txBox="1"/>
          <p:nvPr/>
        </p:nvSpPr>
        <p:spPr>
          <a:xfrm>
            <a:off x="843158" y="2275962"/>
            <a:ext cx="4557658" cy="369332"/>
          </a:xfrm>
          <a:prstGeom prst="rect">
            <a:avLst/>
          </a:prstGeom>
          <a:noFill/>
        </p:spPr>
        <p:txBody>
          <a:bodyPr wrap="none" rtlCol="0">
            <a:spAutoFit/>
          </a:bodyPr>
          <a:lstStyle/>
          <a:p>
            <a:r>
              <a:rPr lang="fr-FR" b="1" dirty="0" smtClean="0">
                <a:latin typeface="Fira Sans"/>
                <a:cs typeface="Fira Sans"/>
              </a:rPr>
              <a:t>Cadeaux fiscaux aux entreprises 41 Mds €</a:t>
            </a:r>
            <a:endParaRPr lang="fr-FR" b="1" dirty="0">
              <a:latin typeface="Fira Sans"/>
              <a:cs typeface="Fira Sans"/>
            </a:endParaRPr>
          </a:p>
        </p:txBody>
      </p:sp>
      <p:sp>
        <p:nvSpPr>
          <p:cNvPr id="9" name="ZoneTexte 8"/>
          <p:cNvSpPr txBox="1"/>
          <p:nvPr/>
        </p:nvSpPr>
        <p:spPr>
          <a:xfrm>
            <a:off x="843158" y="2852205"/>
            <a:ext cx="4095993" cy="369332"/>
          </a:xfrm>
          <a:prstGeom prst="rect">
            <a:avLst/>
          </a:prstGeom>
          <a:noFill/>
        </p:spPr>
        <p:txBody>
          <a:bodyPr wrap="none" rtlCol="0">
            <a:spAutoFit/>
          </a:bodyPr>
          <a:lstStyle/>
          <a:p>
            <a:r>
              <a:rPr lang="fr-FR" b="1" dirty="0" smtClean="0">
                <a:latin typeface="Fira Sans"/>
                <a:cs typeface="Fira Sans"/>
              </a:rPr>
              <a:t>50 points d’indice pour tous 15 Mds €</a:t>
            </a:r>
            <a:endParaRPr lang="fr-FR" b="1" dirty="0">
              <a:latin typeface="Fira Sans"/>
              <a:cs typeface="Fira Sans"/>
            </a:endParaRPr>
          </a:p>
        </p:txBody>
      </p:sp>
      <p:sp>
        <p:nvSpPr>
          <p:cNvPr id="10" name="ZoneTexte 9"/>
          <p:cNvSpPr txBox="1"/>
          <p:nvPr/>
        </p:nvSpPr>
        <p:spPr>
          <a:xfrm>
            <a:off x="832485" y="3455381"/>
            <a:ext cx="4352474" cy="369332"/>
          </a:xfrm>
          <a:prstGeom prst="rect">
            <a:avLst/>
          </a:prstGeom>
          <a:noFill/>
        </p:spPr>
        <p:txBody>
          <a:bodyPr wrap="none" rtlCol="0">
            <a:spAutoFit/>
          </a:bodyPr>
          <a:lstStyle/>
          <a:p>
            <a:r>
              <a:rPr lang="fr-FR" b="1" dirty="0" smtClean="0">
                <a:latin typeface="Fira Sans"/>
                <a:cs typeface="Fira Sans"/>
              </a:rPr>
              <a:t>20 000 postes dans les écoles 0,7 Mds €</a:t>
            </a:r>
            <a:endParaRPr lang="fr-FR" b="1" dirty="0">
              <a:latin typeface="Fira Sans"/>
              <a:cs typeface="Fira Sans"/>
            </a:endParaRPr>
          </a:p>
        </p:txBody>
      </p:sp>
      <p:sp>
        <p:nvSpPr>
          <p:cNvPr id="11" name="ZoneTexte 10"/>
          <p:cNvSpPr txBox="1"/>
          <p:nvPr/>
        </p:nvSpPr>
        <p:spPr>
          <a:xfrm>
            <a:off x="821812" y="4047375"/>
            <a:ext cx="3596135" cy="369332"/>
          </a:xfrm>
          <a:prstGeom prst="rect">
            <a:avLst/>
          </a:prstGeom>
          <a:noFill/>
        </p:spPr>
        <p:txBody>
          <a:bodyPr wrap="none" rtlCol="0">
            <a:spAutoFit/>
          </a:bodyPr>
          <a:lstStyle/>
          <a:p>
            <a:r>
              <a:rPr lang="fr-FR" b="1" dirty="0" smtClean="0">
                <a:latin typeface="Fira Sans"/>
                <a:cs typeface="Fira Sans"/>
              </a:rPr>
              <a:t>ISAE à niveau de l’ISOE 0,3 Mds €</a:t>
            </a:r>
            <a:endParaRPr lang="fr-FR" b="1" dirty="0">
              <a:latin typeface="Fira Sans"/>
              <a:cs typeface="Fira Sans"/>
            </a:endParaRPr>
          </a:p>
        </p:txBody>
      </p:sp>
    </p:spTree>
    <p:extLst>
      <p:ext uri="{BB962C8B-B14F-4D97-AF65-F5344CB8AC3E}">
        <p14:creationId xmlns:p14="http://schemas.microsoft.com/office/powerpoint/2010/main" val="376043299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1134703" y="533558"/>
            <a:ext cx="7691777" cy="722999"/>
          </a:xfrm>
        </p:spPr>
        <p:txBody>
          <a:bodyPr>
            <a:noAutofit/>
          </a:bodyPr>
          <a:lstStyle/>
          <a:p>
            <a:r>
              <a:rPr lang="fr-FR" sz="3600" b="1" dirty="0" smtClean="0">
                <a:solidFill>
                  <a:srgbClr val="153177"/>
                </a:solidFill>
                <a:latin typeface="Helvetica" charset="-52"/>
                <a:ea typeface="Helvetica" charset="-52"/>
                <a:cs typeface="Helvetica" charset="-52"/>
              </a:rPr>
              <a:t>CE QUE DISENT LES ENSEIGNANTS DE LEUR TRAVAIL</a:t>
            </a:r>
            <a:endParaRPr lang="fr-FR" sz="3600" b="1" dirty="0">
              <a:solidFill>
                <a:srgbClr val="153177"/>
              </a:solidFill>
              <a:latin typeface="Helvetica" charset="-52"/>
              <a:ea typeface="Helvetica" charset="-52"/>
              <a:cs typeface="Helvetica" charset="-52"/>
            </a:endParaRPr>
          </a:p>
        </p:txBody>
      </p:sp>
      <p:sp>
        <p:nvSpPr>
          <p:cNvPr id="4" name="Triangle isocèle 3"/>
          <p:cNvSpPr/>
          <p:nvPr/>
        </p:nvSpPr>
        <p:spPr>
          <a:xfrm rot="18951082">
            <a:off x="-975577" y="-249243"/>
            <a:ext cx="2951213" cy="1481771"/>
          </a:xfrm>
          <a:prstGeom prst="triangle">
            <a:avLst/>
          </a:prstGeom>
          <a:solidFill>
            <a:srgbClr val="3CBDC6"/>
          </a:solidFill>
        </p:spPr>
        <p:style>
          <a:lnRef idx="1">
            <a:schemeClr val="accent4"/>
          </a:lnRef>
          <a:fillRef idx="3">
            <a:schemeClr val="accent4"/>
          </a:fillRef>
          <a:effectRef idx="2">
            <a:schemeClr val="accent4"/>
          </a:effectRef>
          <a:fontRef idx="minor">
            <a:schemeClr val="lt1"/>
          </a:fontRef>
        </p:style>
        <p:txBody>
          <a:bodyPr rtlCol="0" anchor="ctr"/>
          <a:lstStyle/>
          <a:p>
            <a:pPr algn="ctr"/>
            <a:endParaRPr lang="fr-FR"/>
          </a:p>
        </p:txBody>
      </p:sp>
      <p:sp>
        <p:nvSpPr>
          <p:cNvPr id="12" name="ZoneTexte 11"/>
          <p:cNvSpPr txBox="1"/>
          <p:nvPr/>
        </p:nvSpPr>
        <p:spPr>
          <a:xfrm>
            <a:off x="1134704" y="1858113"/>
            <a:ext cx="6818637" cy="2246769"/>
          </a:xfrm>
          <a:prstGeom prst="rect">
            <a:avLst/>
          </a:prstGeom>
          <a:noFill/>
        </p:spPr>
        <p:txBody>
          <a:bodyPr wrap="square" rtlCol="0">
            <a:spAutoFit/>
          </a:bodyPr>
          <a:lstStyle/>
          <a:p>
            <a:pPr marL="342900" indent="-342900">
              <a:buFont typeface="Wingdings" charset="2"/>
              <a:buChar char="ü"/>
            </a:pPr>
            <a:r>
              <a:rPr lang="fr-FR" sz="2800" dirty="0" smtClean="0">
                <a:latin typeface="Helvetica" charset="-52"/>
                <a:ea typeface="Helvetica" charset="-52"/>
                <a:cs typeface="Helvetica" charset="-52"/>
              </a:rPr>
              <a:t>Pour </a:t>
            </a:r>
            <a:r>
              <a:rPr lang="fr-FR" sz="2800" b="1" dirty="0" smtClean="0">
                <a:latin typeface="Helvetica" charset="-52"/>
                <a:ea typeface="Helvetica" charset="-52"/>
                <a:cs typeface="Helvetica" charset="-52"/>
              </a:rPr>
              <a:t>91%</a:t>
            </a:r>
            <a:r>
              <a:rPr lang="fr-FR" sz="2800" dirty="0" smtClean="0">
                <a:latin typeface="Helvetica" charset="-52"/>
                <a:ea typeface="Helvetica" charset="-52"/>
                <a:cs typeface="Helvetica" charset="-52"/>
              </a:rPr>
              <a:t>, les conditions de travail se sont dégradées en général</a:t>
            </a:r>
          </a:p>
          <a:p>
            <a:pPr marL="342900" indent="-342900">
              <a:buFont typeface="Wingdings" charset="2"/>
              <a:buChar char="ü"/>
            </a:pPr>
            <a:endParaRPr lang="fr-FR" sz="2800" dirty="0" smtClean="0">
              <a:latin typeface="Helvetica" charset="-52"/>
              <a:ea typeface="Helvetica" charset="-52"/>
              <a:cs typeface="Helvetica" charset="-52"/>
            </a:endParaRPr>
          </a:p>
          <a:p>
            <a:pPr marL="342900" indent="-342900">
              <a:buFont typeface="Wingdings" charset="2"/>
              <a:buChar char="ü"/>
            </a:pPr>
            <a:r>
              <a:rPr lang="fr-FR" sz="2800" dirty="0" smtClean="0">
                <a:latin typeface="Helvetica" charset="-52"/>
                <a:ea typeface="Helvetica" charset="-52"/>
                <a:cs typeface="Helvetica" charset="-52"/>
              </a:rPr>
              <a:t>Pour </a:t>
            </a:r>
            <a:r>
              <a:rPr lang="fr-FR" sz="2800" b="1" dirty="0" smtClean="0">
                <a:latin typeface="Helvetica" charset="-52"/>
                <a:ea typeface="Helvetica" charset="-52"/>
                <a:cs typeface="Helvetica" charset="-52"/>
              </a:rPr>
              <a:t>68%</a:t>
            </a:r>
            <a:r>
              <a:rPr lang="fr-FR" sz="2800" dirty="0" smtClean="0">
                <a:latin typeface="Helvetica" charset="-52"/>
                <a:ea typeface="Helvetica" charset="-52"/>
                <a:cs typeface="Helvetica" charset="-52"/>
              </a:rPr>
              <a:t>, leurs propres conditions de travail se sont dégradées</a:t>
            </a:r>
            <a:endParaRPr lang="fr-FR" sz="2800" dirty="0">
              <a:latin typeface="Helvetica" charset="-52"/>
              <a:ea typeface="Helvetica" charset="-52"/>
              <a:cs typeface="Helvetica" charset="-52"/>
            </a:endParaRPr>
          </a:p>
        </p:txBody>
      </p:sp>
      <p:pic>
        <p:nvPicPr>
          <p:cNvPr id="6" name="Imag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545734" y="3761724"/>
            <a:ext cx="1470189" cy="1178980"/>
          </a:xfrm>
          <a:prstGeom prst="rect">
            <a:avLst/>
          </a:prstGeom>
        </p:spPr>
      </p:pic>
    </p:spTree>
    <p:extLst>
      <p:ext uri="{BB962C8B-B14F-4D97-AF65-F5344CB8AC3E}">
        <p14:creationId xmlns:p14="http://schemas.microsoft.com/office/powerpoint/2010/main" val="32176422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1248729" y="533558"/>
            <a:ext cx="7577752" cy="722999"/>
          </a:xfrm>
        </p:spPr>
        <p:txBody>
          <a:bodyPr>
            <a:noAutofit/>
          </a:bodyPr>
          <a:lstStyle/>
          <a:p>
            <a:r>
              <a:rPr lang="fr-FR" sz="3600" b="1" dirty="0" smtClean="0">
                <a:solidFill>
                  <a:srgbClr val="153177"/>
                </a:solidFill>
                <a:latin typeface="Helvetica" charset="-52"/>
                <a:ea typeface="Helvetica" charset="-52"/>
                <a:cs typeface="Helvetica" charset="-52"/>
              </a:rPr>
              <a:t>A L’ORIGINE DE CETTE DÉGRADATION</a:t>
            </a:r>
            <a:endParaRPr lang="fr-FR" sz="3600" b="1" dirty="0">
              <a:solidFill>
                <a:srgbClr val="153177"/>
              </a:solidFill>
              <a:latin typeface="Helvetica" charset="-52"/>
              <a:ea typeface="Helvetica" charset="-52"/>
              <a:cs typeface="Helvetica" charset="-52"/>
            </a:endParaRPr>
          </a:p>
        </p:txBody>
      </p:sp>
      <p:sp>
        <p:nvSpPr>
          <p:cNvPr id="4" name="Triangle isocèle 3"/>
          <p:cNvSpPr/>
          <p:nvPr/>
        </p:nvSpPr>
        <p:spPr>
          <a:xfrm rot="18951082">
            <a:off x="-975577" y="-249243"/>
            <a:ext cx="2951213" cy="1481771"/>
          </a:xfrm>
          <a:prstGeom prst="triangle">
            <a:avLst/>
          </a:prstGeom>
          <a:solidFill>
            <a:srgbClr val="3CBDC6"/>
          </a:solidFill>
        </p:spPr>
        <p:style>
          <a:lnRef idx="1">
            <a:schemeClr val="accent4"/>
          </a:lnRef>
          <a:fillRef idx="3">
            <a:schemeClr val="accent4"/>
          </a:fillRef>
          <a:effectRef idx="2">
            <a:schemeClr val="accent4"/>
          </a:effectRef>
          <a:fontRef idx="minor">
            <a:schemeClr val="lt1"/>
          </a:fontRef>
        </p:style>
        <p:txBody>
          <a:bodyPr rtlCol="0" anchor="ctr"/>
          <a:lstStyle/>
          <a:p>
            <a:pPr algn="ctr"/>
            <a:endParaRPr lang="fr-FR"/>
          </a:p>
        </p:txBody>
      </p:sp>
      <p:sp>
        <p:nvSpPr>
          <p:cNvPr id="12" name="ZoneTexte 11"/>
          <p:cNvSpPr txBox="1"/>
          <p:nvPr/>
        </p:nvSpPr>
        <p:spPr>
          <a:xfrm>
            <a:off x="1134704" y="1858113"/>
            <a:ext cx="6818637" cy="2663293"/>
          </a:xfrm>
          <a:prstGeom prst="rect">
            <a:avLst/>
          </a:prstGeom>
          <a:noFill/>
        </p:spPr>
        <p:txBody>
          <a:bodyPr wrap="square" rtlCol="0">
            <a:spAutoFit/>
          </a:bodyPr>
          <a:lstStyle/>
          <a:p>
            <a:pPr marL="571500" indent="-571500">
              <a:lnSpc>
                <a:spcPct val="120000"/>
              </a:lnSpc>
              <a:buFont typeface="Wingdings" charset="2"/>
              <a:buChar char="ü"/>
            </a:pPr>
            <a:r>
              <a:rPr lang="fr-FR" sz="2800" dirty="0">
                <a:latin typeface="Helvetica" charset="-52"/>
                <a:ea typeface="Helvetica" charset="-52"/>
                <a:cs typeface="Helvetica" charset="-52"/>
              </a:rPr>
              <a:t>Série de « réformes » depuis 2008</a:t>
            </a:r>
          </a:p>
          <a:p>
            <a:pPr marL="571500" indent="-571500">
              <a:lnSpc>
                <a:spcPct val="120000"/>
              </a:lnSpc>
              <a:buFont typeface="Wingdings" charset="2"/>
              <a:buChar char="ü"/>
            </a:pPr>
            <a:r>
              <a:rPr lang="fr-FR" sz="2800" dirty="0">
                <a:latin typeface="Helvetica" charset="-52"/>
                <a:ea typeface="Helvetica" charset="-52"/>
                <a:cs typeface="Helvetica" charset="-52"/>
              </a:rPr>
              <a:t>Culture du management</a:t>
            </a:r>
          </a:p>
          <a:p>
            <a:pPr marL="571500" indent="-571500">
              <a:lnSpc>
                <a:spcPct val="120000"/>
              </a:lnSpc>
              <a:buFont typeface="Wingdings" charset="2"/>
              <a:buChar char="ü"/>
            </a:pPr>
            <a:r>
              <a:rPr lang="fr-FR" sz="2800" dirty="0">
                <a:latin typeface="Helvetica" charset="-52"/>
                <a:ea typeface="Helvetica" charset="-52"/>
                <a:cs typeface="Helvetica" charset="-52"/>
              </a:rPr>
              <a:t>Travail complexifié</a:t>
            </a:r>
          </a:p>
          <a:p>
            <a:pPr marL="571500" indent="-571500">
              <a:lnSpc>
                <a:spcPct val="120000"/>
              </a:lnSpc>
              <a:buFont typeface="Wingdings" charset="2"/>
              <a:buChar char="ü"/>
            </a:pPr>
            <a:r>
              <a:rPr lang="fr-FR" sz="2800" dirty="0">
                <a:latin typeface="Helvetica" charset="-52"/>
                <a:ea typeface="Helvetica" charset="-52"/>
                <a:cs typeface="Helvetica" charset="-52"/>
              </a:rPr>
              <a:t>Suppressions massives de postes</a:t>
            </a:r>
          </a:p>
          <a:p>
            <a:pPr marL="571500" indent="-571500">
              <a:lnSpc>
                <a:spcPct val="120000"/>
              </a:lnSpc>
              <a:buFont typeface="Wingdings" charset="2"/>
              <a:buChar char="ü"/>
            </a:pPr>
            <a:r>
              <a:rPr lang="fr-FR" sz="2800" dirty="0">
                <a:latin typeface="Helvetica" charset="-52"/>
                <a:ea typeface="Helvetica" charset="-52"/>
                <a:cs typeface="Helvetica" charset="-52"/>
              </a:rPr>
              <a:t>Diminution des salaires</a:t>
            </a:r>
          </a:p>
        </p:txBody>
      </p:sp>
      <p:pic>
        <p:nvPicPr>
          <p:cNvPr id="6" name="Imag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545734" y="3761724"/>
            <a:ext cx="1470189" cy="1178980"/>
          </a:xfrm>
          <a:prstGeom prst="rect">
            <a:avLst/>
          </a:prstGeom>
        </p:spPr>
      </p:pic>
    </p:spTree>
    <p:extLst>
      <p:ext uri="{BB962C8B-B14F-4D97-AF65-F5344CB8AC3E}">
        <p14:creationId xmlns:p14="http://schemas.microsoft.com/office/powerpoint/2010/main" val="45553502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1134703" y="533558"/>
            <a:ext cx="7691777" cy="722999"/>
          </a:xfrm>
        </p:spPr>
        <p:txBody>
          <a:bodyPr>
            <a:noAutofit/>
          </a:bodyPr>
          <a:lstStyle/>
          <a:p>
            <a:r>
              <a:rPr lang="fr-FR" sz="3600" b="1" dirty="0" smtClean="0">
                <a:solidFill>
                  <a:srgbClr val="153177"/>
                </a:solidFill>
                <a:latin typeface="Helvetica" charset="-52"/>
                <a:ea typeface="Helvetica" charset="-52"/>
                <a:cs typeface="Helvetica" charset="-52"/>
              </a:rPr>
              <a:t>CE QUE VEULENT </a:t>
            </a:r>
            <a:br>
              <a:rPr lang="fr-FR" sz="3600" b="1" dirty="0" smtClean="0">
                <a:solidFill>
                  <a:srgbClr val="153177"/>
                </a:solidFill>
                <a:latin typeface="Helvetica" charset="-52"/>
                <a:ea typeface="Helvetica" charset="-52"/>
                <a:cs typeface="Helvetica" charset="-52"/>
              </a:rPr>
            </a:br>
            <a:r>
              <a:rPr lang="fr-FR" sz="3600" b="1" dirty="0" smtClean="0">
                <a:solidFill>
                  <a:srgbClr val="153177"/>
                </a:solidFill>
                <a:latin typeface="Helvetica" charset="-52"/>
                <a:ea typeface="Helvetica" charset="-52"/>
                <a:cs typeface="Helvetica" charset="-52"/>
              </a:rPr>
              <a:t>LES ENSEIGNANTS</a:t>
            </a:r>
            <a:endParaRPr lang="fr-FR" sz="3600" b="1" dirty="0">
              <a:solidFill>
                <a:srgbClr val="153177"/>
              </a:solidFill>
              <a:latin typeface="Helvetica" charset="-52"/>
              <a:ea typeface="Helvetica" charset="-52"/>
              <a:cs typeface="Helvetica" charset="-52"/>
            </a:endParaRPr>
          </a:p>
        </p:txBody>
      </p:sp>
      <p:sp>
        <p:nvSpPr>
          <p:cNvPr id="4" name="Triangle isocèle 3"/>
          <p:cNvSpPr/>
          <p:nvPr/>
        </p:nvSpPr>
        <p:spPr>
          <a:xfrm rot="18951082">
            <a:off x="-975577" y="-249243"/>
            <a:ext cx="2951213" cy="1481771"/>
          </a:xfrm>
          <a:prstGeom prst="triangle">
            <a:avLst/>
          </a:prstGeom>
          <a:solidFill>
            <a:srgbClr val="3CBDC6"/>
          </a:solidFill>
        </p:spPr>
        <p:style>
          <a:lnRef idx="1">
            <a:schemeClr val="accent4"/>
          </a:lnRef>
          <a:fillRef idx="3">
            <a:schemeClr val="accent4"/>
          </a:fillRef>
          <a:effectRef idx="2">
            <a:schemeClr val="accent4"/>
          </a:effectRef>
          <a:fontRef idx="minor">
            <a:schemeClr val="lt1"/>
          </a:fontRef>
        </p:style>
        <p:txBody>
          <a:bodyPr rtlCol="0" anchor="ctr"/>
          <a:lstStyle/>
          <a:p>
            <a:pPr algn="ctr"/>
            <a:endParaRPr lang="fr-FR"/>
          </a:p>
        </p:txBody>
      </p:sp>
      <p:sp>
        <p:nvSpPr>
          <p:cNvPr id="12" name="ZoneTexte 11"/>
          <p:cNvSpPr txBox="1"/>
          <p:nvPr/>
        </p:nvSpPr>
        <p:spPr>
          <a:xfrm>
            <a:off x="585216" y="1858113"/>
            <a:ext cx="8558784" cy="2936188"/>
          </a:xfrm>
          <a:prstGeom prst="rect">
            <a:avLst/>
          </a:prstGeom>
          <a:noFill/>
        </p:spPr>
        <p:txBody>
          <a:bodyPr wrap="square" rtlCol="0">
            <a:spAutoFit/>
          </a:bodyPr>
          <a:lstStyle/>
          <a:p>
            <a:pPr>
              <a:lnSpc>
                <a:spcPct val="110000"/>
              </a:lnSpc>
            </a:pPr>
            <a:r>
              <a:rPr lang="fr-FR" sz="2800" dirty="0">
                <a:latin typeface="Helvetica" charset="-52"/>
                <a:ea typeface="Helvetica" charset="-52"/>
                <a:cs typeface="Helvetica" charset="-52"/>
              </a:rPr>
              <a:t>Pour</a:t>
            </a:r>
            <a:r>
              <a:rPr lang="fr-FR" sz="2800" b="1" dirty="0" smtClean="0">
                <a:solidFill>
                  <a:srgbClr val="3CBDC6"/>
                </a:solidFill>
                <a:latin typeface="Helvetica" charset="-52"/>
                <a:ea typeface="Helvetica" charset="-52"/>
                <a:cs typeface="Helvetica" charset="-52"/>
              </a:rPr>
              <a:t> 67 </a:t>
            </a:r>
            <a:r>
              <a:rPr lang="fr-FR" sz="2800" b="1" dirty="0">
                <a:solidFill>
                  <a:srgbClr val="3CBDC6"/>
                </a:solidFill>
                <a:latin typeface="Helvetica" charset="-52"/>
                <a:ea typeface="Helvetica" charset="-52"/>
                <a:cs typeface="Helvetica" charset="-52"/>
              </a:rPr>
              <a:t>% </a:t>
            </a:r>
            <a:r>
              <a:rPr lang="fr-FR" sz="2800" dirty="0" smtClean="0">
                <a:latin typeface="Helvetica" charset="-52"/>
                <a:ea typeface="Helvetica" charset="-52"/>
                <a:cs typeface="Helvetica" charset="-52"/>
              </a:rPr>
              <a:t>une hausse </a:t>
            </a:r>
            <a:r>
              <a:rPr lang="fr-FR" sz="2800" dirty="0">
                <a:latin typeface="Helvetica" charset="-52"/>
                <a:ea typeface="Helvetica" charset="-52"/>
                <a:cs typeface="Helvetica" charset="-52"/>
              </a:rPr>
              <a:t>de salaire</a:t>
            </a:r>
          </a:p>
          <a:p>
            <a:pPr>
              <a:lnSpc>
                <a:spcPct val="110000"/>
              </a:lnSpc>
            </a:pPr>
            <a:r>
              <a:rPr lang="fr-FR" sz="2800" dirty="0" smtClean="0">
                <a:latin typeface="Helvetica" charset="-52"/>
                <a:ea typeface="Helvetica" charset="-52"/>
                <a:cs typeface="Helvetica" charset="-52"/>
              </a:rPr>
              <a:t>Pour </a:t>
            </a:r>
            <a:r>
              <a:rPr lang="fr-FR" sz="2800" b="1" dirty="0" smtClean="0">
                <a:solidFill>
                  <a:srgbClr val="3CBDC6"/>
                </a:solidFill>
                <a:latin typeface="Helvetica" charset="-52"/>
                <a:ea typeface="Helvetica" charset="-52"/>
                <a:cs typeface="Helvetica" charset="-52"/>
              </a:rPr>
              <a:t>38</a:t>
            </a:r>
            <a:r>
              <a:rPr lang="fr-FR" sz="2800" b="1" dirty="0">
                <a:solidFill>
                  <a:srgbClr val="3CBDC6"/>
                </a:solidFill>
                <a:latin typeface="Helvetica" charset="-52"/>
                <a:ea typeface="Helvetica" charset="-52"/>
                <a:cs typeface="Helvetica" charset="-52"/>
              </a:rPr>
              <a:t>% </a:t>
            </a:r>
            <a:r>
              <a:rPr lang="fr-FR" sz="2800" dirty="0" smtClean="0">
                <a:latin typeface="Helvetica" charset="-52"/>
                <a:ea typeface="Helvetica" charset="-52"/>
                <a:cs typeface="Helvetica" charset="-52"/>
              </a:rPr>
              <a:t>une diminution </a:t>
            </a:r>
            <a:r>
              <a:rPr lang="fr-FR" sz="2800" dirty="0">
                <a:latin typeface="Helvetica" charset="-52"/>
                <a:ea typeface="Helvetica" charset="-52"/>
                <a:cs typeface="Helvetica" charset="-52"/>
              </a:rPr>
              <a:t>des tâches </a:t>
            </a:r>
            <a:r>
              <a:rPr lang="fr-FR" sz="2800" dirty="0" smtClean="0">
                <a:latin typeface="Helvetica" charset="-52"/>
                <a:ea typeface="Helvetica" charset="-52"/>
                <a:cs typeface="Helvetica" charset="-52"/>
              </a:rPr>
              <a:t>administratives</a:t>
            </a:r>
            <a:endParaRPr lang="fr-FR" sz="2800" dirty="0">
              <a:latin typeface="Helvetica" charset="-52"/>
              <a:ea typeface="Helvetica" charset="-52"/>
              <a:cs typeface="Helvetica" charset="-52"/>
            </a:endParaRPr>
          </a:p>
          <a:p>
            <a:pPr>
              <a:lnSpc>
                <a:spcPct val="110000"/>
              </a:lnSpc>
            </a:pPr>
            <a:r>
              <a:rPr lang="fr-FR" sz="2800" dirty="0" smtClean="0">
                <a:latin typeface="Helvetica" charset="-52"/>
                <a:ea typeface="Helvetica" charset="-52"/>
                <a:cs typeface="Helvetica" charset="-52"/>
              </a:rPr>
              <a:t>Pour </a:t>
            </a:r>
            <a:r>
              <a:rPr lang="fr-FR" sz="2800" b="1" dirty="0" smtClean="0">
                <a:solidFill>
                  <a:srgbClr val="3CBDC6"/>
                </a:solidFill>
                <a:latin typeface="Helvetica" charset="-52"/>
                <a:ea typeface="Helvetica" charset="-52"/>
                <a:cs typeface="Helvetica" charset="-52"/>
              </a:rPr>
              <a:t>37</a:t>
            </a:r>
            <a:r>
              <a:rPr lang="fr-FR" sz="2800" b="1" dirty="0">
                <a:solidFill>
                  <a:srgbClr val="3CBDC6"/>
                </a:solidFill>
                <a:latin typeface="Helvetica" charset="-52"/>
                <a:ea typeface="Helvetica" charset="-52"/>
                <a:cs typeface="Helvetica" charset="-52"/>
              </a:rPr>
              <a:t>% </a:t>
            </a:r>
            <a:r>
              <a:rPr lang="fr-FR" sz="2800" spc="-150" dirty="0" smtClean="0">
                <a:latin typeface="Helvetica" charset="-52"/>
                <a:ea typeface="Helvetica" charset="-52"/>
                <a:cs typeface="Helvetica" charset="-52"/>
              </a:rPr>
              <a:t>une amélioration formation/accompagnement</a:t>
            </a:r>
          </a:p>
          <a:p>
            <a:pPr>
              <a:lnSpc>
                <a:spcPct val="110000"/>
              </a:lnSpc>
            </a:pPr>
            <a:r>
              <a:rPr lang="fr-FR" sz="2800" dirty="0" smtClean="0">
                <a:latin typeface="Helvetica" charset="-52"/>
                <a:ea typeface="Helvetica" charset="-52"/>
                <a:cs typeface="Helvetica" charset="-52"/>
              </a:rPr>
              <a:t>Pour </a:t>
            </a:r>
            <a:r>
              <a:rPr lang="fr-FR" sz="2800" b="1" dirty="0" smtClean="0">
                <a:solidFill>
                  <a:srgbClr val="3CBDC6"/>
                </a:solidFill>
                <a:latin typeface="Helvetica" charset="-52"/>
                <a:ea typeface="Helvetica" charset="-52"/>
                <a:cs typeface="Helvetica" charset="-52"/>
              </a:rPr>
              <a:t>29</a:t>
            </a:r>
            <a:r>
              <a:rPr lang="fr-FR" sz="2800" b="1" dirty="0">
                <a:solidFill>
                  <a:srgbClr val="3CBDC6"/>
                </a:solidFill>
                <a:latin typeface="Helvetica" charset="-52"/>
                <a:ea typeface="Helvetica" charset="-52"/>
                <a:cs typeface="Helvetica" charset="-52"/>
              </a:rPr>
              <a:t>% </a:t>
            </a:r>
            <a:r>
              <a:rPr lang="fr-FR" sz="2800" dirty="0" smtClean="0">
                <a:latin typeface="Helvetica" charset="-52"/>
                <a:ea typeface="Helvetica" charset="-52"/>
                <a:cs typeface="Helvetica" charset="-52"/>
              </a:rPr>
              <a:t>une évolution </a:t>
            </a:r>
            <a:r>
              <a:rPr lang="fr-FR" sz="2800" dirty="0">
                <a:latin typeface="Helvetica" charset="-52"/>
                <a:ea typeface="Helvetica" charset="-52"/>
                <a:cs typeface="Helvetica" charset="-52"/>
              </a:rPr>
              <a:t>de carrière</a:t>
            </a:r>
          </a:p>
          <a:p>
            <a:pPr>
              <a:lnSpc>
                <a:spcPct val="110000"/>
              </a:lnSpc>
            </a:pPr>
            <a:r>
              <a:rPr lang="fr-FR" sz="2800" dirty="0" smtClean="0">
                <a:latin typeface="Helvetica" charset="-52"/>
                <a:ea typeface="Helvetica" charset="-52"/>
                <a:cs typeface="Helvetica" charset="-52"/>
              </a:rPr>
              <a:t>Pour </a:t>
            </a:r>
            <a:r>
              <a:rPr lang="fr-FR" sz="2800" b="1" dirty="0" smtClean="0">
                <a:solidFill>
                  <a:srgbClr val="3CBDC6"/>
                </a:solidFill>
                <a:latin typeface="Helvetica" charset="-52"/>
                <a:ea typeface="Helvetica" charset="-52"/>
                <a:cs typeface="Helvetica" charset="-52"/>
              </a:rPr>
              <a:t>28</a:t>
            </a:r>
            <a:r>
              <a:rPr lang="fr-FR" sz="2800" b="1" dirty="0">
                <a:solidFill>
                  <a:srgbClr val="3CBDC6"/>
                </a:solidFill>
                <a:latin typeface="Helvetica" charset="-52"/>
                <a:ea typeface="Helvetica" charset="-52"/>
                <a:cs typeface="Helvetica" charset="-52"/>
              </a:rPr>
              <a:t>% </a:t>
            </a:r>
            <a:r>
              <a:rPr lang="fr-FR" sz="2800" dirty="0" smtClean="0">
                <a:latin typeface="Helvetica" charset="-52"/>
                <a:ea typeface="Helvetica" charset="-52"/>
                <a:cs typeface="Helvetica" charset="-52"/>
              </a:rPr>
              <a:t>une baisse </a:t>
            </a:r>
            <a:r>
              <a:rPr lang="fr-FR" sz="2800" dirty="0">
                <a:latin typeface="Helvetica" charset="-52"/>
                <a:ea typeface="Helvetica" charset="-52"/>
                <a:cs typeface="Helvetica" charset="-52"/>
              </a:rPr>
              <a:t>charge de </a:t>
            </a:r>
            <a:r>
              <a:rPr lang="fr-FR" sz="2800" dirty="0" smtClean="0">
                <a:latin typeface="Helvetica" charset="-52"/>
                <a:ea typeface="Helvetica" charset="-52"/>
                <a:cs typeface="Helvetica" charset="-52"/>
              </a:rPr>
              <a:t>travail</a:t>
            </a:r>
          </a:p>
          <a:p>
            <a:pPr>
              <a:lnSpc>
                <a:spcPct val="110000"/>
              </a:lnSpc>
            </a:pPr>
            <a:r>
              <a:rPr lang="fr-FR" sz="2800" b="1" dirty="0" smtClean="0">
                <a:solidFill>
                  <a:srgbClr val="3CBDC6"/>
                </a:solidFill>
                <a:latin typeface="Helvetica" charset="-52"/>
                <a:ea typeface="Helvetica" charset="-52"/>
                <a:cs typeface="Helvetica" charset="-52"/>
              </a:rPr>
              <a:t>+ </a:t>
            </a:r>
            <a:r>
              <a:rPr lang="fr-FR" sz="2800" dirty="0" smtClean="0">
                <a:latin typeface="Helvetica" charset="-52"/>
                <a:ea typeface="Helvetica" charset="-52"/>
                <a:cs typeface="Helvetica" charset="-52"/>
              </a:rPr>
              <a:t>Diminution de la taille des classes</a:t>
            </a:r>
            <a:endParaRPr lang="fr-FR" sz="2800" dirty="0">
              <a:latin typeface="Helvetica" charset="-52"/>
              <a:ea typeface="Helvetica" charset="-52"/>
              <a:cs typeface="Helvetica" charset="-52"/>
            </a:endParaRPr>
          </a:p>
        </p:txBody>
      </p:sp>
      <p:pic>
        <p:nvPicPr>
          <p:cNvPr id="6" name="Imag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545734" y="3761724"/>
            <a:ext cx="1470189" cy="1178980"/>
          </a:xfrm>
          <a:prstGeom prst="rect">
            <a:avLst/>
          </a:prstGeom>
        </p:spPr>
      </p:pic>
    </p:spTree>
    <p:extLst>
      <p:ext uri="{BB962C8B-B14F-4D97-AF65-F5344CB8AC3E}">
        <p14:creationId xmlns:p14="http://schemas.microsoft.com/office/powerpoint/2010/main" val="252815929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1248729" y="533558"/>
            <a:ext cx="7577752" cy="722999"/>
          </a:xfrm>
        </p:spPr>
        <p:txBody>
          <a:bodyPr>
            <a:normAutofit fontScale="90000"/>
          </a:bodyPr>
          <a:lstStyle/>
          <a:p>
            <a:r>
              <a:rPr lang="fr-FR" sz="3600" b="1" dirty="0" smtClean="0">
                <a:solidFill>
                  <a:srgbClr val="153177"/>
                </a:solidFill>
                <a:latin typeface="Helvetica" charset="-52"/>
                <a:ea typeface="Helvetica" charset="-52"/>
                <a:cs typeface="Helvetica" charset="-52"/>
              </a:rPr>
              <a:t>OBLIGATIONS DE SERVICE,</a:t>
            </a:r>
            <a:br>
              <a:rPr lang="fr-FR" sz="3600" b="1" dirty="0" smtClean="0">
                <a:solidFill>
                  <a:srgbClr val="153177"/>
                </a:solidFill>
                <a:latin typeface="Helvetica" charset="-52"/>
                <a:ea typeface="Helvetica" charset="-52"/>
                <a:cs typeface="Helvetica" charset="-52"/>
              </a:rPr>
            </a:br>
            <a:r>
              <a:rPr lang="fr-FR" sz="3600" b="1" dirty="0" smtClean="0">
                <a:solidFill>
                  <a:srgbClr val="153177"/>
                </a:solidFill>
                <a:latin typeface="Helvetica" charset="-52"/>
                <a:ea typeface="Helvetica" charset="-52"/>
                <a:cs typeface="Helvetica" charset="-52"/>
              </a:rPr>
              <a:t> LA FRANCE EN TÊTE</a:t>
            </a:r>
            <a:endParaRPr lang="fr-FR" sz="3600" b="1" dirty="0">
              <a:solidFill>
                <a:srgbClr val="153177"/>
              </a:solidFill>
              <a:latin typeface="Helvetica" charset="-52"/>
              <a:ea typeface="Helvetica" charset="-52"/>
              <a:cs typeface="Helvetica" charset="-52"/>
            </a:endParaRPr>
          </a:p>
        </p:txBody>
      </p:sp>
      <p:sp>
        <p:nvSpPr>
          <p:cNvPr id="4" name="Triangle isocèle 3"/>
          <p:cNvSpPr/>
          <p:nvPr/>
        </p:nvSpPr>
        <p:spPr>
          <a:xfrm rot="18951082">
            <a:off x="-975577" y="-249243"/>
            <a:ext cx="2951213" cy="1481771"/>
          </a:xfrm>
          <a:prstGeom prst="triangle">
            <a:avLst/>
          </a:prstGeom>
          <a:solidFill>
            <a:srgbClr val="3CBDC6"/>
          </a:solidFill>
        </p:spPr>
        <p:style>
          <a:lnRef idx="1">
            <a:schemeClr val="accent4"/>
          </a:lnRef>
          <a:fillRef idx="3">
            <a:schemeClr val="accent4"/>
          </a:fillRef>
          <a:effectRef idx="2">
            <a:schemeClr val="accent4"/>
          </a:effectRef>
          <a:fontRef idx="minor">
            <a:schemeClr val="lt1"/>
          </a:fontRef>
        </p:style>
        <p:txBody>
          <a:bodyPr rtlCol="0" anchor="ctr"/>
          <a:lstStyle/>
          <a:p>
            <a:pPr algn="ctr"/>
            <a:endParaRPr lang="fr-FR"/>
          </a:p>
        </p:txBody>
      </p:sp>
      <p:pic>
        <p:nvPicPr>
          <p:cNvPr id="6" name="Imag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545734" y="3761724"/>
            <a:ext cx="1470189" cy="1178980"/>
          </a:xfrm>
          <a:prstGeom prst="rect">
            <a:avLst/>
          </a:prstGeom>
        </p:spPr>
      </p:pic>
      <p:graphicFrame>
        <p:nvGraphicFramePr>
          <p:cNvPr id="7" name="Graphique 6"/>
          <p:cNvGraphicFramePr>
            <a:graphicFrameLocks/>
          </p:cNvGraphicFramePr>
          <p:nvPr>
            <p:extLst>
              <p:ext uri="{D42A27DB-BD31-4B8C-83A1-F6EECF244321}">
                <p14:modId xmlns:p14="http://schemas.microsoft.com/office/powerpoint/2010/main" val="3308703346"/>
              </p:ext>
            </p:extLst>
          </p:nvPr>
        </p:nvGraphicFramePr>
        <p:xfrm>
          <a:off x="1248729" y="1515305"/>
          <a:ext cx="6297005" cy="3425399"/>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6316620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1248729" y="533558"/>
            <a:ext cx="7577752" cy="722999"/>
          </a:xfrm>
        </p:spPr>
        <p:txBody>
          <a:bodyPr>
            <a:normAutofit/>
          </a:bodyPr>
          <a:lstStyle/>
          <a:p>
            <a:r>
              <a:rPr lang="fr-FR" sz="3600" b="1" dirty="0" smtClean="0">
                <a:solidFill>
                  <a:srgbClr val="153177"/>
                </a:solidFill>
                <a:latin typeface="Helvetica" charset="-52"/>
                <a:ea typeface="Helvetica" charset="-52"/>
                <a:cs typeface="Helvetica" charset="-52"/>
              </a:rPr>
              <a:t>44h04 PAR SEMAINE</a:t>
            </a:r>
            <a:endParaRPr lang="fr-FR" sz="3600" b="1" dirty="0">
              <a:solidFill>
                <a:srgbClr val="153177"/>
              </a:solidFill>
              <a:latin typeface="Helvetica" charset="-52"/>
              <a:ea typeface="Helvetica" charset="-52"/>
              <a:cs typeface="Helvetica" charset="-52"/>
            </a:endParaRPr>
          </a:p>
        </p:txBody>
      </p:sp>
      <p:sp>
        <p:nvSpPr>
          <p:cNvPr id="4" name="Triangle isocèle 3"/>
          <p:cNvSpPr/>
          <p:nvPr/>
        </p:nvSpPr>
        <p:spPr>
          <a:xfrm rot="18951082">
            <a:off x="-975577" y="-249243"/>
            <a:ext cx="2951213" cy="1481771"/>
          </a:xfrm>
          <a:prstGeom prst="triangle">
            <a:avLst/>
          </a:prstGeom>
          <a:solidFill>
            <a:srgbClr val="3CBDC6"/>
          </a:solidFill>
        </p:spPr>
        <p:style>
          <a:lnRef idx="1">
            <a:schemeClr val="accent4"/>
          </a:lnRef>
          <a:fillRef idx="3">
            <a:schemeClr val="accent4"/>
          </a:fillRef>
          <a:effectRef idx="2">
            <a:schemeClr val="accent4"/>
          </a:effectRef>
          <a:fontRef idx="minor">
            <a:schemeClr val="lt1"/>
          </a:fontRef>
        </p:style>
        <p:txBody>
          <a:bodyPr rtlCol="0" anchor="ctr"/>
          <a:lstStyle/>
          <a:p>
            <a:pPr algn="ctr"/>
            <a:endParaRPr lang="fr-FR"/>
          </a:p>
        </p:txBody>
      </p:sp>
      <p:pic>
        <p:nvPicPr>
          <p:cNvPr id="6" name="Imag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673811" y="1875326"/>
            <a:ext cx="1470189" cy="1178980"/>
          </a:xfrm>
          <a:prstGeom prst="rect">
            <a:avLst/>
          </a:prstGeom>
        </p:spPr>
      </p:pic>
      <p:graphicFrame>
        <p:nvGraphicFramePr>
          <p:cNvPr id="8" name="Graphique 7"/>
          <p:cNvGraphicFramePr>
            <a:graphicFrameLocks/>
          </p:cNvGraphicFramePr>
          <p:nvPr>
            <p:extLst>
              <p:ext uri="{D42A27DB-BD31-4B8C-83A1-F6EECF244321}">
                <p14:modId xmlns:p14="http://schemas.microsoft.com/office/powerpoint/2010/main" val="162369090"/>
              </p:ext>
            </p:extLst>
          </p:nvPr>
        </p:nvGraphicFramePr>
        <p:xfrm>
          <a:off x="490953" y="1256556"/>
          <a:ext cx="7214875" cy="4132379"/>
        </p:xfrm>
        <a:graphic>
          <a:graphicData uri="http://schemas.openxmlformats.org/drawingml/2006/chart">
            <c:chart xmlns:c="http://schemas.openxmlformats.org/drawingml/2006/chart" xmlns:r="http://schemas.openxmlformats.org/officeDocument/2006/relationships" r:id="rId4"/>
          </a:graphicData>
        </a:graphic>
      </p:graphicFrame>
      <p:sp>
        <p:nvSpPr>
          <p:cNvPr id="3" name="ZoneTexte 2"/>
          <p:cNvSpPr txBox="1"/>
          <p:nvPr/>
        </p:nvSpPr>
        <p:spPr>
          <a:xfrm>
            <a:off x="2273327" y="2328493"/>
            <a:ext cx="1058303" cy="461665"/>
          </a:xfrm>
          <a:prstGeom prst="rect">
            <a:avLst/>
          </a:prstGeom>
          <a:noFill/>
        </p:spPr>
        <p:txBody>
          <a:bodyPr wrap="none" rtlCol="0">
            <a:spAutoFit/>
          </a:bodyPr>
          <a:lstStyle/>
          <a:p>
            <a:r>
              <a:rPr lang="fr-FR" sz="2400" b="1" dirty="0" smtClean="0">
                <a:latin typeface="Helvetica" charset="-52"/>
                <a:ea typeface="Helvetica" charset="-52"/>
                <a:cs typeface="Helvetica" charset="-52"/>
              </a:rPr>
              <a:t>12h57</a:t>
            </a:r>
            <a:endParaRPr lang="fr-FR" sz="2400" b="1" dirty="0">
              <a:latin typeface="Helvetica" charset="-52"/>
              <a:ea typeface="Helvetica" charset="-52"/>
              <a:cs typeface="Helvetica" charset="-52"/>
            </a:endParaRPr>
          </a:p>
        </p:txBody>
      </p:sp>
      <p:sp>
        <p:nvSpPr>
          <p:cNvPr id="9" name="ZoneTexte 8"/>
          <p:cNvSpPr txBox="1"/>
          <p:nvPr/>
        </p:nvSpPr>
        <p:spPr>
          <a:xfrm>
            <a:off x="1247608" y="3377270"/>
            <a:ext cx="1058303" cy="461665"/>
          </a:xfrm>
          <a:prstGeom prst="rect">
            <a:avLst/>
          </a:prstGeom>
          <a:noFill/>
        </p:spPr>
        <p:txBody>
          <a:bodyPr wrap="none" rtlCol="0">
            <a:spAutoFit/>
          </a:bodyPr>
          <a:lstStyle/>
          <a:p>
            <a:r>
              <a:rPr lang="fr-FR" sz="2400" b="1" dirty="0" smtClean="0">
                <a:latin typeface="Helvetica" charset="-52"/>
                <a:ea typeface="Helvetica" charset="-52"/>
                <a:cs typeface="Helvetica" charset="-52"/>
              </a:rPr>
              <a:t>25h34</a:t>
            </a:r>
            <a:endParaRPr lang="fr-FR" sz="2400" b="1" dirty="0">
              <a:latin typeface="Helvetica" charset="-52"/>
              <a:ea typeface="Helvetica" charset="-52"/>
              <a:cs typeface="Helvetica" charset="-52"/>
            </a:endParaRPr>
          </a:p>
        </p:txBody>
      </p:sp>
    </p:spTree>
    <p:extLst>
      <p:ext uri="{BB962C8B-B14F-4D97-AF65-F5344CB8AC3E}">
        <p14:creationId xmlns:p14="http://schemas.microsoft.com/office/powerpoint/2010/main" val="252557749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1134703" y="533558"/>
            <a:ext cx="7691777" cy="722999"/>
          </a:xfrm>
        </p:spPr>
        <p:txBody>
          <a:bodyPr>
            <a:normAutofit/>
          </a:bodyPr>
          <a:lstStyle/>
          <a:p>
            <a:r>
              <a:rPr lang="fr-FR" sz="3600" b="1" dirty="0" smtClean="0">
                <a:solidFill>
                  <a:srgbClr val="153177"/>
                </a:solidFill>
                <a:latin typeface="Helvetica" charset="-52"/>
                <a:ea typeface="Helvetica" charset="-52"/>
                <a:cs typeface="Helvetica" charset="-52"/>
              </a:rPr>
              <a:t>CE QUE VEUT LE SNUipp-FSU</a:t>
            </a:r>
            <a:endParaRPr lang="fr-FR" sz="3600" b="1" dirty="0">
              <a:solidFill>
                <a:srgbClr val="153177"/>
              </a:solidFill>
              <a:latin typeface="Helvetica" charset="-52"/>
              <a:ea typeface="Helvetica" charset="-52"/>
              <a:cs typeface="Helvetica" charset="-52"/>
            </a:endParaRPr>
          </a:p>
        </p:txBody>
      </p:sp>
      <p:sp>
        <p:nvSpPr>
          <p:cNvPr id="4" name="Triangle isocèle 3"/>
          <p:cNvSpPr/>
          <p:nvPr/>
        </p:nvSpPr>
        <p:spPr>
          <a:xfrm rot="18951082">
            <a:off x="-975577" y="-249243"/>
            <a:ext cx="2951213" cy="1481771"/>
          </a:xfrm>
          <a:prstGeom prst="triangle">
            <a:avLst/>
          </a:prstGeom>
          <a:solidFill>
            <a:srgbClr val="3CBDC6"/>
          </a:solidFill>
        </p:spPr>
        <p:style>
          <a:lnRef idx="1">
            <a:schemeClr val="accent4"/>
          </a:lnRef>
          <a:fillRef idx="3">
            <a:schemeClr val="accent4"/>
          </a:fillRef>
          <a:effectRef idx="2">
            <a:schemeClr val="accent4"/>
          </a:effectRef>
          <a:fontRef idx="minor">
            <a:schemeClr val="lt1"/>
          </a:fontRef>
        </p:style>
        <p:txBody>
          <a:bodyPr rtlCol="0" anchor="ctr"/>
          <a:lstStyle/>
          <a:p>
            <a:pPr algn="ctr"/>
            <a:endParaRPr lang="fr-FR"/>
          </a:p>
        </p:txBody>
      </p:sp>
      <p:sp>
        <p:nvSpPr>
          <p:cNvPr id="12" name="ZoneTexte 11"/>
          <p:cNvSpPr txBox="1"/>
          <p:nvPr/>
        </p:nvSpPr>
        <p:spPr>
          <a:xfrm>
            <a:off x="1134703" y="1858113"/>
            <a:ext cx="6667182" cy="2462213"/>
          </a:xfrm>
          <a:prstGeom prst="rect">
            <a:avLst/>
          </a:prstGeom>
          <a:noFill/>
        </p:spPr>
        <p:txBody>
          <a:bodyPr wrap="square" rtlCol="0">
            <a:spAutoFit/>
          </a:bodyPr>
          <a:lstStyle/>
          <a:p>
            <a:pPr>
              <a:lnSpc>
                <a:spcPct val="110000"/>
              </a:lnSpc>
            </a:pPr>
            <a:r>
              <a:rPr lang="fr-FR" sz="2800" dirty="0">
                <a:latin typeface="Helvetica" charset="-52"/>
                <a:ea typeface="Helvetica" charset="-52"/>
                <a:cs typeface="Helvetica" charset="-52"/>
              </a:rPr>
              <a:t>Déconnexion temps élève/enseignant</a:t>
            </a:r>
          </a:p>
          <a:p>
            <a:pPr>
              <a:lnSpc>
                <a:spcPct val="110000"/>
              </a:lnSpc>
            </a:pPr>
            <a:r>
              <a:rPr lang="fr-FR" sz="2800" b="1" dirty="0" smtClean="0">
                <a:solidFill>
                  <a:srgbClr val="3CBDC6"/>
                </a:solidFill>
                <a:latin typeface="Helvetica" charset="-52"/>
                <a:ea typeface="Helvetica" charset="-52"/>
                <a:cs typeface="Helvetica" charset="-52"/>
              </a:rPr>
              <a:t>18h </a:t>
            </a:r>
            <a:r>
              <a:rPr lang="fr-FR" sz="2800" dirty="0" smtClean="0">
                <a:latin typeface="Helvetica" charset="-52"/>
                <a:ea typeface="Helvetica" charset="-52"/>
                <a:cs typeface="Helvetica" charset="-52"/>
              </a:rPr>
              <a:t>avec les élèves</a:t>
            </a:r>
            <a:endParaRPr lang="fr-FR" sz="2800" dirty="0">
              <a:latin typeface="Helvetica" charset="-52"/>
              <a:ea typeface="Helvetica" charset="-52"/>
              <a:cs typeface="Helvetica" charset="-52"/>
            </a:endParaRPr>
          </a:p>
          <a:p>
            <a:pPr>
              <a:lnSpc>
                <a:spcPct val="110000"/>
              </a:lnSpc>
            </a:pPr>
            <a:r>
              <a:rPr lang="fr-FR" sz="2800" b="1" dirty="0" smtClean="0">
                <a:solidFill>
                  <a:srgbClr val="3CBDC6"/>
                </a:solidFill>
                <a:latin typeface="Helvetica" charset="-52"/>
                <a:ea typeface="Helvetica" charset="-52"/>
                <a:cs typeface="Helvetica" charset="-52"/>
              </a:rPr>
              <a:t>3h </a:t>
            </a:r>
            <a:r>
              <a:rPr lang="fr-FR" sz="2800" dirty="0" smtClean="0">
                <a:latin typeface="Helvetica" charset="-52"/>
                <a:ea typeface="Helvetica" charset="-52"/>
                <a:cs typeface="Helvetica" charset="-52"/>
              </a:rPr>
              <a:t>de concertation</a:t>
            </a:r>
            <a:endParaRPr lang="fr-FR" sz="2800" dirty="0">
              <a:latin typeface="Helvetica" charset="-52"/>
              <a:ea typeface="Helvetica" charset="-52"/>
              <a:cs typeface="Helvetica" charset="-52"/>
            </a:endParaRPr>
          </a:p>
          <a:p>
            <a:pPr>
              <a:lnSpc>
                <a:spcPct val="110000"/>
              </a:lnSpc>
            </a:pPr>
            <a:endParaRPr lang="fr-FR" sz="2800" dirty="0" smtClean="0">
              <a:latin typeface="Helvetica" charset="-52"/>
              <a:ea typeface="Helvetica" charset="-52"/>
              <a:cs typeface="Helvetica" charset="-52"/>
            </a:endParaRPr>
          </a:p>
          <a:p>
            <a:pPr>
              <a:lnSpc>
                <a:spcPct val="110000"/>
              </a:lnSpc>
            </a:pPr>
            <a:r>
              <a:rPr lang="fr-FR" sz="2800" b="1" dirty="0" smtClean="0">
                <a:solidFill>
                  <a:srgbClr val="3CBDC6"/>
                </a:solidFill>
                <a:latin typeface="Helvetica" charset="-52"/>
                <a:ea typeface="Helvetica" charset="-52"/>
                <a:cs typeface="Helvetica" charset="-52"/>
              </a:rPr>
              <a:t>21h + 3h </a:t>
            </a:r>
            <a:r>
              <a:rPr lang="fr-FR" sz="2800" dirty="0" smtClean="0">
                <a:latin typeface="Helvetica" charset="-52"/>
                <a:ea typeface="Helvetica" charset="-52"/>
                <a:cs typeface="Helvetica" charset="-52"/>
              </a:rPr>
              <a:t>comme étape intermédiaire</a:t>
            </a:r>
            <a:endParaRPr lang="fr-FR" sz="2800" dirty="0">
              <a:latin typeface="Helvetica" charset="-52"/>
              <a:ea typeface="Helvetica" charset="-52"/>
              <a:cs typeface="Helvetica" charset="-52"/>
            </a:endParaRPr>
          </a:p>
        </p:txBody>
      </p:sp>
      <p:pic>
        <p:nvPicPr>
          <p:cNvPr id="6" name="Imag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545734" y="3761724"/>
            <a:ext cx="1470189" cy="1178980"/>
          </a:xfrm>
          <a:prstGeom prst="rect">
            <a:avLst/>
          </a:prstGeom>
        </p:spPr>
      </p:pic>
    </p:spTree>
    <p:extLst>
      <p:ext uri="{BB962C8B-B14F-4D97-AF65-F5344CB8AC3E}">
        <p14:creationId xmlns:p14="http://schemas.microsoft.com/office/powerpoint/2010/main" val="194180869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1134703" y="533558"/>
            <a:ext cx="7691777" cy="722999"/>
          </a:xfrm>
        </p:spPr>
        <p:txBody>
          <a:bodyPr>
            <a:noAutofit/>
          </a:bodyPr>
          <a:lstStyle/>
          <a:p>
            <a:r>
              <a:rPr lang="fr-FR" sz="3600" b="1" dirty="0" smtClean="0">
                <a:solidFill>
                  <a:srgbClr val="153177"/>
                </a:solidFill>
                <a:latin typeface="Helvetica" charset="-52"/>
                <a:ea typeface="Helvetica" charset="-52"/>
                <a:cs typeface="Helvetica" charset="-52"/>
              </a:rPr>
              <a:t>LES 108H, </a:t>
            </a:r>
            <a:br>
              <a:rPr lang="fr-FR" sz="3600" b="1" dirty="0" smtClean="0">
                <a:solidFill>
                  <a:srgbClr val="153177"/>
                </a:solidFill>
                <a:latin typeface="Helvetica" charset="-52"/>
                <a:ea typeface="Helvetica" charset="-52"/>
                <a:cs typeface="Helvetica" charset="-52"/>
              </a:rPr>
            </a:br>
            <a:r>
              <a:rPr lang="fr-FR" sz="3600" b="1" dirty="0" smtClean="0">
                <a:solidFill>
                  <a:srgbClr val="153177"/>
                </a:solidFill>
                <a:latin typeface="Helvetica" charset="-52"/>
                <a:ea typeface="Helvetica" charset="-52"/>
                <a:cs typeface="Helvetica" charset="-52"/>
              </a:rPr>
              <a:t>C’EST NOUS QUI DÉCIDONS</a:t>
            </a:r>
            <a:endParaRPr lang="fr-FR" sz="3600" b="1" dirty="0">
              <a:solidFill>
                <a:srgbClr val="153177"/>
              </a:solidFill>
              <a:latin typeface="Helvetica" charset="-52"/>
              <a:ea typeface="Helvetica" charset="-52"/>
              <a:cs typeface="Helvetica" charset="-52"/>
            </a:endParaRPr>
          </a:p>
        </p:txBody>
      </p:sp>
      <p:sp>
        <p:nvSpPr>
          <p:cNvPr id="4" name="Triangle isocèle 3"/>
          <p:cNvSpPr/>
          <p:nvPr/>
        </p:nvSpPr>
        <p:spPr>
          <a:xfrm rot="18951082">
            <a:off x="-975577" y="-249243"/>
            <a:ext cx="2951213" cy="1481771"/>
          </a:xfrm>
          <a:prstGeom prst="triangle">
            <a:avLst/>
          </a:prstGeom>
          <a:solidFill>
            <a:srgbClr val="3CBDC6"/>
          </a:solidFill>
        </p:spPr>
        <p:style>
          <a:lnRef idx="1">
            <a:schemeClr val="accent4"/>
          </a:lnRef>
          <a:fillRef idx="3">
            <a:schemeClr val="accent4"/>
          </a:fillRef>
          <a:effectRef idx="2">
            <a:schemeClr val="accent4"/>
          </a:effectRef>
          <a:fontRef idx="minor">
            <a:schemeClr val="lt1"/>
          </a:fontRef>
        </p:style>
        <p:txBody>
          <a:bodyPr rtlCol="0" anchor="ctr"/>
          <a:lstStyle/>
          <a:p>
            <a:pPr algn="ctr"/>
            <a:endParaRPr lang="fr-FR"/>
          </a:p>
        </p:txBody>
      </p:sp>
      <p:sp>
        <p:nvSpPr>
          <p:cNvPr id="12" name="ZoneTexte 11"/>
          <p:cNvSpPr txBox="1"/>
          <p:nvPr/>
        </p:nvSpPr>
        <p:spPr>
          <a:xfrm>
            <a:off x="1134702" y="1858113"/>
            <a:ext cx="7881221" cy="2534027"/>
          </a:xfrm>
          <a:prstGeom prst="rect">
            <a:avLst/>
          </a:prstGeom>
          <a:noFill/>
        </p:spPr>
        <p:txBody>
          <a:bodyPr wrap="square" rtlCol="0">
            <a:spAutoFit/>
          </a:bodyPr>
          <a:lstStyle/>
          <a:p>
            <a:pPr marL="457200" indent="-457200">
              <a:lnSpc>
                <a:spcPct val="110000"/>
              </a:lnSpc>
              <a:buFont typeface="Arial"/>
              <a:buChar char="•"/>
            </a:pPr>
            <a:r>
              <a:rPr lang="fr-FR" sz="2800" dirty="0" smtClean="0">
                <a:latin typeface="Helvetica" charset="-52"/>
                <a:ea typeface="Helvetica" charset="-52"/>
                <a:cs typeface="Helvetica" charset="-52"/>
              </a:rPr>
              <a:t>Reprise </a:t>
            </a:r>
            <a:r>
              <a:rPr lang="fr-FR" sz="2800" dirty="0">
                <a:latin typeface="Helvetica" charset="-52"/>
                <a:ea typeface="Helvetica" charset="-52"/>
                <a:cs typeface="Helvetica" charset="-52"/>
              </a:rPr>
              <a:t>en main par les équipes des 108 heures et </a:t>
            </a:r>
            <a:r>
              <a:rPr lang="fr-FR" sz="2800" dirty="0" smtClean="0">
                <a:latin typeface="Helvetica" charset="-52"/>
                <a:ea typeface="Helvetica" charset="-52"/>
                <a:cs typeface="Helvetica" charset="-52"/>
              </a:rPr>
              <a:t>exigence de l’abandon </a:t>
            </a:r>
            <a:r>
              <a:rPr lang="fr-FR" sz="2800" dirty="0">
                <a:latin typeface="Helvetica" charset="-52"/>
                <a:ea typeface="Helvetica" charset="-52"/>
                <a:cs typeface="Helvetica" charset="-52"/>
              </a:rPr>
              <a:t>de l’APC sans contrepartie </a:t>
            </a:r>
          </a:p>
          <a:p>
            <a:pPr marL="457200" indent="-457200">
              <a:lnSpc>
                <a:spcPct val="120000"/>
              </a:lnSpc>
              <a:buFont typeface="Arial"/>
              <a:buChar char="•"/>
            </a:pPr>
            <a:r>
              <a:rPr lang="fr-FR" sz="2800" dirty="0" smtClean="0">
                <a:latin typeface="Helvetica" charset="-52"/>
                <a:ea typeface="Helvetica" charset="-52"/>
                <a:cs typeface="Helvetica" charset="-52"/>
              </a:rPr>
              <a:t>Redéfinition de nos obligations de service</a:t>
            </a:r>
          </a:p>
          <a:p>
            <a:pPr marL="457200" indent="-457200">
              <a:lnSpc>
                <a:spcPct val="120000"/>
              </a:lnSpc>
              <a:buFont typeface="Arial"/>
              <a:buChar char="•"/>
            </a:pPr>
            <a:r>
              <a:rPr lang="fr-FR" sz="2800" dirty="0" smtClean="0">
                <a:latin typeface="Helvetica" charset="-52"/>
                <a:ea typeface="Helvetica" charset="-52"/>
                <a:cs typeface="Helvetica" charset="-52"/>
              </a:rPr>
              <a:t>Pas d’injonctions</a:t>
            </a:r>
          </a:p>
        </p:txBody>
      </p:sp>
      <p:pic>
        <p:nvPicPr>
          <p:cNvPr id="6" name="Imag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545734" y="3761724"/>
            <a:ext cx="1470189" cy="1178980"/>
          </a:xfrm>
          <a:prstGeom prst="rect">
            <a:avLst/>
          </a:prstGeom>
        </p:spPr>
      </p:pic>
    </p:spTree>
    <p:extLst>
      <p:ext uri="{BB962C8B-B14F-4D97-AF65-F5344CB8AC3E}">
        <p14:creationId xmlns:p14="http://schemas.microsoft.com/office/powerpoint/2010/main" val="228497666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1248729" y="533558"/>
            <a:ext cx="7577752" cy="722999"/>
          </a:xfrm>
        </p:spPr>
        <p:txBody>
          <a:bodyPr>
            <a:noAutofit/>
          </a:bodyPr>
          <a:lstStyle/>
          <a:p>
            <a:r>
              <a:rPr lang="fr-FR" sz="3600" b="1" dirty="0" smtClean="0">
                <a:solidFill>
                  <a:srgbClr val="153177"/>
                </a:solidFill>
                <a:latin typeface="Helvetica" charset="-52"/>
                <a:ea typeface="Helvetica" charset="-52"/>
                <a:cs typeface="Helvetica" charset="-52"/>
              </a:rPr>
              <a:t>EFFECTIFS PAR CLASSE, </a:t>
            </a:r>
            <a:br>
              <a:rPr lang="fr-FR" sz="3600" b="1" dirty="0" smtClean="0">
                <a:solidFill>
                  <a:srgbClr val="153177"/>
                </a:solidFill>
                <a:latin typeface="Helvetica" charset="-52"/>
                <a:ea typeface="Helvetica" charset="-52"/>
                <a:cs typeface="Helvetica" charset="-52"/>
              </a:rPr>
            </a:br>
            <a:r>
              <a:rPr lang="fr-FR" sz="3600" b="1" dirty="0" smtClean="0">
                <a:solidFill>
                  <a:srgbClr val="153177"/>
                </a:solidFill>
                <a:latin typeface="Helvetica" charset="-52"/>
                <a:ea typeface="Helvetica" charset="-52"/>
                <a:cs typeface="Helvetica" charset="-52"/>
              </a:rPr>
              <a:t>LA FRANCE TOUJOURS EN TÊTE</a:t>
            </a:r>
            <a:endParaRPr lang="fr-FR" sz="3600" b="1" dirty="0">
              <a:solidFill>
                <a:srgbClr val="153177"/>
              </a:solidFill>
              <a:latin typeface="Helvetica" charset="-52"/>
              <a:ea typeface="Helvetica" charset="-52"/>
              <a:cs typeface="Helvetica" charset="-52"/>
            </a:endParaRPr>
          </a:p>
        </p:txBody>
      </p:sp>
      <p:sp>
        <p:nvSpPr>
          <p:cNvPr id="4" name="Triangle isocèle 3"/>
          <p:cNvSpPr/>
          <p:nvPr/>
        </p:nvSpPr>
        <p:spPr>
          <a:xfrm rot="18951082">
            <a:off x="-975577" y="-249243"/>
            <a:ext cx="2951213" cy="1481771"/>
          </a:xfrm>
          <a:prstGeom prst="triangle">
            <a:avLst/>
          </a:prstGeom>
          <a:solidFill>
            <a:srgbClr val="3CBDC6"/>
          </a:solidFill>
        </p:spPr>
        <p:style>
          <a:lnRef idx="1">
            <a:schemeClr val="accent4"/>
          </a:lnRef>
          <a:fillRef idx="3">
            <a:schemeClr val="accent4"/>
          </a:fillRef>
          <a:effectRef idx="2">
            <a:schemeClr val="accent4"/>
          </a:effectRef>
          <a:fontRef idx="minor">
            <a:schemeClr val="lt1"/>
          </a:fontRef>
        </p:style>
        <p:txBody>
          <a:bodyPr rtlCol="0" anchor="ctr"/>
          <a:lstStyle/>
          <a:p>
            <a:pPr algn="ctr"/>
            <a:endParaRPr lang="fr-FR"/>
          </a:p>
        </p:txBody>
      </p:sp>
      <p:graphicFrame>
        <p:nvGraphicFramePr>
          <p:cNvPr id="8" name="Graphique 7"/>
          <p:cNvGraphicFramePr>
            <a:graphicFrameLocks/>
          </p:cNvGraphicFramePr>
          <p:nvPr>
            <p:extLst>
              <p:ext uri="{D42A27DB-BD31-4B8C-83A1-F6EECF244321}">
                <p14:modId xmlns:p14="http://schemas.microsoft.com/office/powerpoint/2010/main" val="3739136086"/>
              </p:ext>
            </p:extLst>
          </p:nvPr>
        </p:nvGraphicFramePr>
        <p:xfrm>
          <a:off x="949888" y="1556205"/>
          <a:ext cx="6713248" cy="3469912"/>
        </p:xfrm>
        <a:graphic>
          <a:graphicData uri="http://schemas.openxmlformats.org/drawingml/2006/chart">
            <c:chart xmlns:c="http://schemas.openxmlformats.org/drawingml/2006/chart" xmlns:r="http://schemas.openxmlformats.org/officeDocument/2006/relationships" r:id="rId3"/>
          </a:graphicData>
        </a:graphic>
      </p:graphicFrame>
      <p:pic>
        <p:nvPicPr>
          <p:cNvPr id="6" name="Imag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545734" y="3761724"/>
            <a:ext cx="1470189" cy="1178980"/>
          </a:xfrm>
          <a:prstGeom prst="rect">
            <a:avLst/>
          </a:prstGeom>
        </p:spPr>
      </p:pic>
    </p:spTree>
    <p:extLst>
      <p:ext uri="{BB962C8B-B14F-4D97-AF65-F5344CB8AC3E}">
        <p14:creationId xmlns:p14="http://schemas.microsoft.com/office/powerpoint/2010/main" val="1815898916"/>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Ajdacency">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_Version xmlns="http://schemas.microsoft.com/sharepoint/v3/fields" xsi:nil="true"/>
    <_Status xmlns="http://schemas.microsoft.com/sharepoint/v3/fields">Not Started</_Statu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0DE64AEEDD9B7A4D93545ACBE97D4615" ma:contentTypeVersion="2" ma:contentTypeDescription="Create a new document." ma:contentTypeScope="" ma:versionID="f49002b78e3a4a71b814eef46a983816">
  <xsd:schema xmlns:xsd="http://www.w3.org/2001/XMLSchema" xmlns:xs="http://www.w3.org/2001/XMLSchema" xmlns:p="http://schemas.microsoft.com/office/2006/metadata/properties" xmlns:ns2="http://schemas.microsoft.com/sharepoint/v3/fields" targetNamespace="http://schemas.microsoft.com/office/2006/metadata/properties" ma:root="true" ma:fieldsID="38f6db2dd0d9a0cf6a8dc37be32b365b" ns2:_="">
    <xsd:import namespace="http://schemas.microsoft.com/sharepoint/v3/fields"/>
    <xsd:element name="properties">
      <xsd:complexType>
        <xsd:sequence>
          <xsd:element name="documentManagement">
            <xsd:complexType>
              <xsd:all>
                <xsd:element ref="ns2:_Status" minOccurs="0"/>
                <xsd:element ref="ns2:_Vers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fields" elementFormDefault="qualified">
    <xsd:import namespace="http://schemas.microsoft.com/office/2006/documentManagement/types"/>
    <xsd:import namespace="http://schemas.microsoft.com/office/infopath/2007/PartnerControls"/>
    <xsd:element name="_Status" ma:index="8" nillable="true" ma:displayName="Status" ma:default="Not Started" ma:internalName="_Status">
      <xsd:simpleType>
        <xsd:union memberTypes="dms:Text">
          <xsd:simpleType>
            <xsd:restriction base="dms:Choice">
              <xsd:enumeration value="Not Started"/>
              <xsd:enumeration value="Draft"/>
              <xsd:enumeration value="Reviewed"/>
              <xsd:enumeration value="Scheduled"/>
              <xsd:enumeration value="Published"/>
              <xsd:enumeration value="Final"/>
              <xsd:enumeration value="Expired"/>
            </xsd:restriction>
          </xsd:simpleType>
        </xsd:union>
      </xsd:simpleType>
    </xsd:element>
    <xsd:element name="_Version" ma:index="9" nillable="true" ma:displayName="Version" ma:internalName="_Version">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ma:displayName="Status"/>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7B6F2769-7194-4217-93D3-3AF3A4742282}">
  <ds:schemaRefs>
    <ds:schemaRef ds:uri="http://schemas.microsoft.com/office/2006/documentManagement/types"/>
    <ds:schemaRef ds:uri="http://purl.org/dc/terms/"/>
    <ds:schemaRef ds:uri="http://purl.org/dc/dcmitype/"/>
    <ds:schemaRef ds:uri="http://schemas.openxmlformats.org/package/2006/metadata/core-properties"/>
    <ds:schemaRef ds:uri="http://purl.org/dc/elements/1.1/"/>
    <ds:schemaRef ds:uri="http://www.w3.org/XML/1998/namespace"/>
    <ds:schemaRef ds:uri="http://schemas.microsoft.com/sharepoint/v3/fields"/>
    <ds:schemaRef ds:uri="http://schemas.microsoft.com/office/infopath/2007/PartnerControls"/>
    <ds:schemaRef ds:uri="http://schemas.microsoft.com/office/2006/metadata/properties"/>
  </ds:schemaRefs>
</ds:datastoreItem>
</file>

<file path=customXml/itemProps2.xml><?xml version="1.0" encoding="utf-8"?>
<ds:datastoreItem xmlns:ds="http://schemas.openxmlformats.org/officeDocument/2006/customXml" ds:itemID="{87D2A1B0-FF3E-4009-940D-AED0EB70AA20}">
  <ds:schemaRefs>
    <ds:schemaRef ds:uri="http://schemas.microsoft.com/sharepoint/v3/contenttype/forms"/>
  </ds:schemaRefs>
</ds:datastoreItem>
</file>

<file path=customXml/itemProps3.xml><?xml version="1.0" encoding="utf-8"?>
<ds:datastoreItem xmlns:ds="http://schemas.openxmlformats.org/officeDocument/2006/customXml" ds:itemID="{E4214858-785C-42F7-BE66-6D0E79395FC8}">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fields"/>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FNEMasterTemplateForThemePreview.pptx</Template>
  <TotalTime>2592</TotalTime>
  <Words>1035</Words>
  <Application>Microsoft Office PowerPoint</Application>
  <PresentationFormat>Affichage à l'écran (16:9)</PresentationFormat>
  <Paragraphs>154</Paragraphs>
  <Slides>17</Slides>
  <Notes>17</Notes>
  <HiddenSlides>0</HiddenSlides>
  <MMClips>0</MMClips>
  <ScaleCrop>false</ScaleCrop>
  <HeadingPairs>
    <vt:vector size="4" baseType="variant">
      <vt:variant>
        <vt:lpstr>Thème</vt:lpstr>
      </vt:variant>
      <vt:variant>
        <vt:i4>1</vt:i4>
      </vt:variant>
      <vt:variant>
        <vt:lpstr>Titres des diapositives</vt:lpstr>
      </vt:variant>
      <vt:variant>
        <vt:i4>17</vt:i4>
      </vt:variant>
    </vt:vector>
  </HeadingPairs>
  <TitlesOfParts>
    <vt:vector size="18" baseType="lpstr">
      <vt:lpstr>Office Theme</vt:lpstr>
      <vt:lpstr>LE TEMPS  DES ENSEIGNANTS,  C’EST  MAINTENANT !</vt:lpstr>
      <vt:lpstr>CE QUE DISENT LES ENSEIGNANTS DE LEUR TRAVAIL</vt:lpstr>
      <vt:lpstr>A L’ORIGINE DE CETTE DÉGRADATION</vt:lpstr>
      <vt:lpstr>CE QUE VEULENT  LES ENSEIGNANTS</vt:lpstr>
      <vt:lpstr>OBLIGATIONS DE SERVICE,  LA FRANCE EN TÊTE</vt:lpstr>
      <vt:lpstr>44h04 PAR SEMAINE</vt:lpstr>
      <vt:lpstr>CE QUE VEUT LE SNUipp-FSU</vt:lpstr>
      <vt:lpstr>LES 108H,  C’EST NOUS QUI DÉCIDONS</vt:lpstr>
      <vt:lpstr>EFFECTIFS PAR CLASSE,  LA FRANCE TOUJOURS EN TÊTE</vt:lpstr>
      <vt:lpstr>40% DE CLASSES SURCHARGÉES</vt:lpstr>
      <vt:lpstr>CE QUE VEUT LE SNUipp-FSU</vt:lpstr>
      <vt:lpstr>SALAIRE MOYEN, LA FRANCE LOIN DERRIÈRE</vt:lpstr>
      <vt:lpstr>INÉGALITÉS SALARIALES DANS LA FONCTION PUBLIQUE</vt:lpstr>
      <vt:lpstr>CARRIÈRE RÉELLE ET ESPÉRÉE</vt:lpstr>
      <vt:lpstr>CE QUE VEUT LE SNUipp-FSU</vt:lpstr>
      <vt:lpstr>LES RÉALITÉS  DU BUDGET 2016 </vt:lpstr>
      <vt:lpstr>C’EST POURTANT UNE  AFFAIRE DE CHOIX POLITIQUE</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FileNewTemplate</dc:title>
  <dc:creator>Diana</dc:creator>
  <cp:lastModifiedBy>Magali Laborde</cp:lastModifiedBy>
  <cp:revision>138</cp:revision>
  <dcterms:created xsi:type="dcterms:W3CDTF">2010-04-12T23:12:02Z</dcterms:created>
  <dcterms:modified xsi:type="dcterms:W3CDTF">2015-11-24T13:13:00Z</dcterms:modified>
  <cp:contentStatus>Draft</cp:contentStatus>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0x0101000DE64AEEDD9B7A4D93545ACBE97D4615</vt:lpwstr>
  </property>
</Properties>
</file>