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9"/>
  </p:notesMasterIdLst>
  <p:sldIdLst>
    <p:sldId id="326" r:id="rId5"/>
    <p:sldId id="335" r:id="rId6"/>
    <p:sldId id="336" r:id="rId7"/>
    <p:sldId id="380" r:id="rId8"/>
    <p:sldId id="383" r:id="rId9"/>
    <p:sldId id="377" r:id="rId10"/>
    <p:sldId id="382" r:id="rId11"/>
    <p:sldId id="372" r:id="rId12"/>
    <p:sldId id="373" r:id="rId13"/>
    <p:sldId id="374" r:id="rId14"/>
    <p:sldId id="379" r:id="rId15"/>
    <p:sldId id="366" r:id="rId16"/>
    <p:sldId id="381" r:id="rId17"/>
    <p:sldId id="362" r:id="rId18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ISTÈRIEL" id="{0B896E98-F45E-4768-8620-EDDF394BE181}">
          <p14:sldIdLst>
            <p14:sldId id="326"/>
            <p14:sldId id="335"/>
            <p14:sldId id="336"/>
            <p14:sldId id="380"/>
            <p14:sldId id="383"/>
            <p14:sldId id="377"/>
            <p14:sldId id="382"/>
            <p14:sldId id="372"/>
            <p14:sldId id="373"/>
            <p14:sldId id="374"/>
            <p14:sldId id="379"/>
            <p14:sldId id="366"/>
            <p14:sldId id="381"/>
            <p14:sldId id="362"/>
          </p14:sldIdLst>
        </p14:section>
        <p14:section name="MÉTHODOLOGIE" id="{EB03BDE6-D677-4574-A7BF-9721F91BDEB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343" autoAdjust="0"/>
  </p:normalViewPr>
  <p:slideViewPr>
    <p:cSldViewPr showGuides="1">
      <p:cViewPr varScale="1">
        <p:scale>
          <a:sx n="143" d="100"/>
          <a:sy n="143" d="100"/>
        </p:scale>
        <p:origin x="684" y="120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04/07/2023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0042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Je ne pense pas que le GTD soit le lieu pour détailler la part de chaque source de financement. L’indicateur intéressant est le nombre d’heures dédiées</a:t>
            </a:r>
            <a:r>
              <a:rPr lang="fr-FR" baseline="0" dirty="0" smtClean="0"/>
              <a:t> à organiser l’enseignement de l’occitan dans chaque établissement.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9032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direction /</a:t>
            </a:r>
            <a:br>
              <a:rPr lang="fr-FR" dirty="0"/>
            </a:br>
            <a:r>
              <a:rPr lang="fr-FR" dirty="0"/>
              <a:t>rectorat de l’académie de Toulouse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1FAE17C-C467-184B-83B2-7E36F50E0E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25694"/>
            <a:ext cx="8237425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/ rectorat de l’académie de Toulouse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B21A57E4-B56F-B642-B8F5-953BFD1C2E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829" y="126053"/>
            <a:ext cx="4427984" cy="150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/ rectorat de l’académie de Toulouse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/ rectorat de l’académie de Toulouse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/ rectorat de l’académie de Toulouse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 / rectorat de l’académie de Toulouse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B536356F-8696-1445-80AD-E6C38AD9261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36863"/>
            <a:ext cx="1619672" cy="5521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9aa79352-a6d5-483d-b5cf-09619c43c870@ac-toulouse.fr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png"/><Relationship Id="rId7" Type="http://schemas.openxmlformats.org/officeDocument/2006/relationships/image" Target="../media/image13.jpg"/><Relationship Id="rId2" Type="http://schemas.openxmlformats.org/officeDocument/2006/relationships/hyperlink" Target="https://youtu.be/IYASKRUifjo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67544" y="3867894"/>
            <a:ext cx="3240000" cy="900000"/>
          </a:xfrm>
        </p:spPr>
        <p:txBody>
          <a:bodyPr/>
          <a:lstStyle/>
          <a:p>
            <a:r>
              <a:rPr lang="fr-FR" dirty="0"/>
              <a:t>R</a:t>
            </a:r>
            <a:r>
              <a:rPr lang="fr-FR" dirty="0" smtClean="0"/>
              <a:t>ectorat </a:t>
            </a:r>
            <a:r>
              <a:rPr lang="fr-FR" dirty="0"/>
              <a:t>de l’académie de Toulouse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4139952" y="3075806"/>
            <a:ext cx="35959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Groupe de Travail Départemental</a:t>
            </a:r>
          </a:p>
          <a:p>
            <a:r>
              <a:rPr lang="fr-FR" dirty="0" smtClean="0"/>
              <a:t>Occitan </a:t>
            </a:r>
          </a:p>
          <a:p>
            <a:r>
              <a:rPr lang="fr-FR" dirty="0" smtClean="0"/>
              <a:t>Mercredi 5 juillet 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Ressource – Enseignants premier degré 2023-2024: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27/06/2022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Intitulé de la direction / rectorat de l’académie de Toulouse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39552" y="1491630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/>
              <a:t>Moyens pour </a:t>
            </a:r>
            <a:r>
              <a:rPr lang="fr-FR" sz="1400" u="sng" dirty="0"/>
              <a:t>la rentrée </a:t>
            </a:r>
            <a:r>
              <a:rPr lang="fr-FR" sz="1400" u="sng" dirty="0" smtClean="0"/>
              <a:t>2023</a:t>
            </a:r>
            <a:r>
              <a:rPr lang="fr-FR" sz="1400" u="sng" dirty="0"/>
              <a:t> : </a:t>
            </a:r>
            <a:endParaRPr lang="fr-FR" sz="1400" u="sng" dirty="0" smtClean="0"/>
          </a:p>
          <a:p>
            <a:r>
              <a:rPr lang="fr-FR" sz="1400" dirty="0" smtClean="0"/>
              <a:t>Sections bilingues : 17 ETP.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Sarrancolin (2); Luz (1 maternelle + 1 élémentaire); Rabastens (2); Séméac (1 maternelle + 1 élémentaire); Tarbes (3); </a:t>
            </a:r>
            <a:r>
              <a:rPr lang="fr-FR" sz="1400" dirty="0" err="1"/>
              <a:t>J</a:t>
            </a:r>
            <a:r>
              <a:rPr lang="fr-FR" sz="1400" dirty="0" err="1" smtClean="0"/>
              <a:t>uillan</a:t>
            </a:r>
            <a:r>
              <a:rPr lang="fr-FR" sz="1400" dirty="0" smtClean="0"/>
              <a:t> (3); </a:t>
            </a:r>
            <a:r>
              <a:rPr lang="fr-FR" sz="1400" dirty="0" err="1" smtClean="0"/>
              <a:t>Ibos</a:t>
            </a:r>
            <a:r>
              <a:rPr lang="fr-FR" sz="1400" dirty="0" smtClean="0"/>
              <a:t> (2); Ossun (1)</a:t>
            </a: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1</a:t>
            </a:r>
            <a:r>
              <a:rPr lang="fr-FR" sz="1400" dirty="0" smtClean="0"/>
              <a:t> </a:t>
            </a:r>
            <a:r>
              <a:rPr lang="fr-FR" sz="1400" dirty="0"/>
              <a:t>poste de titulaire remplaçant en </a:t>
            </a:r>
            <a:r>
              <a:rPr lang="fr-FR" sz="1400" dirty="0" smtClean="0"/>
              <a:t>Occitan.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1</a:t>
            </a:r>
            <a:r>
              <a:rPr lang="fr-FR" sz="1400" dirty="0" smtClean="0"/>
              <a:t> poste de CPD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1</a:t>
            </a:r>
            <a:r>
              <a:rPr lang="fr-FR" sz="1400" dirty="0" smtClean="0"/>
              <a:t> poste d’animateur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0,5 créé pour la rentrée à Ossun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Formé Ensenhar :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POP : 3</a:t>
            </a: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/>
          </a:p>
        </p:txBody>
      </p:sp>
      <p:sp>
        <p:nvSpPr>
          <p:cNvPr id="9" name="Rectangle 8"/>
          <p:cNvSpPr/>
          <p:nvPr/>
        </p:nvSpPr>
        <p:spPr>
          <a:xfrm>
            <a:off x="2267744" y="170668"/>
            <a:ext cx="58642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 smtClean="0"/>
              <a:t>Contexte départemental de l’occitan premier degré: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463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9" y="675403"/>
            <a:ext cx="8424000" cy="384179"/>
          </a:xfrm>
        </p:spPr>
        <p:txBody>
          <a:bodyPr/>
          <a:lstStyle/>
          <a:p>
            <a:r>
              <a:rPr lang="fr-FR" dirty="0" smtClean="0"/>
              <a:t>Second degré 2022-2023 :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Intitulé de la direction / rectorat de l’académie de Toulouse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79512" y="1203598"/>
            <a:ext cx="8712967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Réunions de concertation du 6 mars 2023. </a:t>
            </a:r>
            <a:r>
              <a:rPr lang="fr-FR" sz="1400" dirty="0" smtClean="0"/>
              <a:t>(corps d’inspection, CPD, chefs d’établissement, enseignants)</a:t>
            </a:r>
          </a:p>
          <a:p>
            <a:pPr>
              <a:lnSpc>
                <a:spcPct val="150000"/>
              </a:lnSpc>
            </a:pPr>
            <a:r>
              <a:rPr lang="fr-FR" sz="1400" dirty="0" smtClean="0"/>
              <a:t>- liaison école T. Gautier / collège Massey Tarbes. Continuité de l’enseignement renforcé en 6</a:t>
            </a:r>
            <a:r>
              <a:rPr lang="fr-FR" sz="1400" baseline="30000" dirty="0" smtClean="0"/>
              <a:t>ème</a:t>
            </a:r>
            <a:r>
              <a:rPr lang="fr-FR" sz="1400" dirty="0" smtClean="0"/>
              <a:t>. RS 2023 </a:t>
            </a:r>
            <a:endParaRPr lang="fr-FR" sz="1400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fr-FR" sz="1400" dirty="0" smtClean="0">
                <a:sym typeface="Wingdings" panose="05000000000000000000" pitchFamily="2" charset="2"/>
              </a:rPr>
              <a:t>- continuité bilingue au collège de Séméac (RS 23 transitoire; RS 24 : DNL)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sym typeface="Wingdings" panose="05000000000000000000" pitchFamily="2" charset="2"/>
              </a:rPr>
              <a:t>- continuité plurilingue au collège de </a:t>
            </a:r>
            <a:r>
              <a:rPr lang="fr-FR" sz="1400" dirty="0" err="1" smtClean="0">
                <a:sym typeface="Wingdings" panose="05000000000000000000" pitchFamily="2" charset="2"/>
              </a:rPr>
              <a:t>Bagnères</a:t>
            </a:r>
            <a:r>
              <a:rPr lang="fr-FR" sz="1400" dirty="0" smtClean="0">
                <a:sym typeface="Wingdings" panose="05000000000000000000" pitchFamily="2" charset="2"/>
              </a:rPr>
              <a:t> ( DNL)</a:t>
            </a:r>
          </a:p>
          <a:p>
            <a:pPr marL="285750" indent="-285750">
              <a:buFontTx/>
              <a:buChar char="-"/>
            </a:pPr>
            <a:endParaRPr lang="fr-FR" sz="1400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2870552"/>
            <a:ext cx="842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RH</a:t>
            </a:r>
          </a:p>
          <a:p>
            <a:pPr marL="285750" indent="-285750">
              <a:buFontTx/>
              <a:buChar char="-"/>
            </a:pPr>
            <a:r>
              <a:rPr lang="fr-FR" sz="1400" dirty="0" smtClean="0">
                <a:sym typeface="Wingdings" panose="05000000000000000000" pitchFamily="2" charset="2"/>
              </a:rPr>
              <a:t>2 entrants : 1 détachement dans le 2</a:t>
            </a:r>
            <a:r>
              <a:rPr lang="fr-FR" sz="1400" baseline="30000" dirty="0" smtClean="0">
                <a:sym typeface="Wingdings" panose="05000000000000000000" pitchFamily="2" charset="2"/>
              </a:rPr>
              <a:t>nd</a:t>
            </a:r>
            <a:r>
              <a:rPr lang="fr-FR" sz="1400" dirty="0" smtClean="0">
                <a:sym typeface="Wingdings" panose="05000000000000000000" pitchFamily="2" charset="2"/>
              </a:rPr>
              <a:t> degré ; 1 réintégration</a:t>
            </a:r>
          </a:p>
          <a:p>
            <a:pPr marL="285750" indent="-285750">
              <a:buFontTx/>
              <a:buChar char="-"/>
            </a:pPr>
            <a:r>
              <a:rPr lang="fr-FR" sz="1400" dirty="0" smtClean="0">
                <a:sym typeface="Wingdings" panose="05000000000000000000" pitchFamily="2" charset="2"/>
              </a:rPr>
              <a:t>2 départs en formation Ensenhar : 1 certifié de Mathématiques ( perspective de pôle renforcé Castelnau-</a:t>
            </a:r>
            <a:r>
              <a:rPr lang="fr-FR" sz="1400" dirty="0" err="1" smtClean="0">
                <a:sym typeface="Wingdings" panose="05000000000000000000" pitchFamily="2" charset="2"/>
              </a:rPr>
              <a:t>Magnoac</a:t>
            </a:r>
            <a:r>
              <a:rPr lang="fr-FR" sz="1400" dirty="0" smtClean="0">
                <a:sym typeface="Wingdings" panose="05000000000000000000" pitchFamily="2" charset="2"/>
              </a:rPr>
              <a:t> / Trie); 1 certifié Technologie-Physique (continuité bilingue </a:t>
            </a:r>
            <a:r>
              <a:rPr lang="fr-FR" sz="1400" dirty="0" err="1" smtClean="0">
                <a:sym typeface="Wingdings" panose="05000000000000000000" pitchFamily="2" charset="2"/>
              </a:rPr>
              <a:t>clge</a:t>
            </a:r>
            <a:r>
              <a:rPr lang="fr-FR" sz="1400" dirty="0" smtClean="0">
                <a:sym typeface="Wingdings" panose="05000000000000000000" pitchFamily="2" charset="2"/>
              </a:rPr>
              <a:t> de Séméac)</a:t>
            </a:r>
          </a:p>
        </p:txBody>
      </p:sp>
    </p:spTree>
    <p:extLst>
      <p:ext uri="{BB962C8B-B14F-4D97-AF65-F5344CB8AC3E}">
        <p14:creationId xmlns:p14="http://schemas.microsoft.com/office/powerpoint/2010/main" val="14319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IDSDEN 65 / rectorat de l’académie de Toulouse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79512" y="2498302"/>
            <a:ext cx="882047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400" dirty="0" smtClean="0"/>
              <a:t>Pour </a:t>
            </a:r>
            <a:r>
              <a:rPr lang="fr-FR" sz="1400" dirty="0"/>
              <a:t>les collèges le montant total de la dotation académique est de </a:t>
            </a:r>
            <a:r>
              <a:rPr lang="fr-FR" sz="1400" b="1" dirty="0"/>
              <a:t>108,00 heures.</a:t>
            </a:r>
          </a:p>
          <a:p>
            <a:pPr lvl="1" algn="just"/>
            <a:r>
              <a:rPr lang="fr-FR" sz="1400" dirty="0" smtClean="0"/>
              <a:t>Les </a:t>
            </a:r>
            <a:r>
              <a:rPr lang="fr-FR" sz="1400" dirty="0"/>
              <a:t>établissements ont programmé </a:t>
            </a:r>
            <a:r>
              <a:rPr lang="fr-FR" sz="1400" dirty="0" smtClean="0"/>
              <a:t>24 </a:t>
            </a:r>
            <a:r>
              <a:rPr lang="fr-FR" sz="1400" dirty="0"/>
              <a:t>heures sur leur autonomie.</a:t>
            </a:r>
          </a:p>
          <a:p>
            <a:pPr lvl="1" algn="just"/>
            <a:r>
              <a:rPr lang="fr-FR" sz="1400" dirty="0"/>
              <a:t>Soit un total de </a:t>
            </a:r>
            <a:r>
              <a:rPr lang="fr-FR" sz="1400" b="1" dirty="0" smtClean="0"/>
              <a:t>132 </a:t>
            </a:r>
            <a:r>
              <a:rPr lang="fr-FR" sz="1400" b="1" dirty="0"/>
              <a:t>heures pour l’Occitan</a:t>
            </a:r>
            <a:r>
              <a:rPr lang="fr-FR" sz="1400" dirty="0"/>
              <a:t>. </a:t>
            </a:r>
          </a:p>
          <a:p>
            <a:pPr lvl="1"/>
            <a:endParaRPr lang="fr-FR" sz="1400" dirty="0">
              <a:solidFill>
                <a:srgbClr val="0070C0"/>
              </a:solidFill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400" dirty="0" smtClean="0"/>
              <a:t>Pour </a:t>
            </a:r>
            <a:r>
              <a:rPr lang="fr-FR" sz="1400" dirty="0"/>
              <a:t>les Lycées le montant total de la dotation académique est de </a:t>
            </a:r>
            <a:r>
              <a:rPr lang="fr-FR" sz="1400" b="1" dirty="0"/>
              <a:t>18 heures en LGT et 4 heures en LP</a:t>
            </a:r>
            <a:r>
              <a:rPr lang="fr-FR" sz="1400" dirty="0"/>
              <a:t>. </a:t>
            </a:r>
          </a:p>
          <a:p>
            <a:pPr lvl="1" algn="just"/>
            <a:r>
              <a:rPr lang="fr-FR" sz="1400" dirty="0" smtClean="0"/>
              <a:t>En </a:t>
            </a:r>
            <a:r>
              <a:rPr lang="fr-FR" sz="1400" dirty="0"/>
              <a:t>LGT les établissements ont prévu 4,70H sur leur autonomie,</a:t>
            </a:r>
          </a:p>
          <a:p>
            <a:pPr lvl="1" algn="just"/>
            <a:r>
              <a:rPr lang="fr-FR" sz="1400" dirty="0"/>
              <a:t>Soit un total de </a:t>
            </a:r>
            <a:r>
              <a:rPr lang="fr-FR" sz="1400" b="1" dirty="0"/>
              <a:t>26,7 heures pour l’Occitan </a:t>
            </a:r>
            <a:r>
              <a:rPr lang="fr-FR" sz="1400" dirty="0"/>
              <a:t>(LGT+LP). </a:t>
            </a:r>
          </a:p>
          <a:p>
            <a:endParaRPr lang="fr-FR" sz="1400" dirty="0" smtClean="0">
              <a:solidFill>
                <a:srgbClr val="0070C0"/>
              </a:solidFill>
            </a:endParaRPr>
          </a:p>
          <a:p>
            <a:endParaRPr lang="fr-FR" sz="1400" dirty="0"/>
          </a:p>
        </p:txBody>
      </p:sp>
      <p:sp>
        <p:nvSpPr>
          <p:cNvPr id="14" name="Rectangle 13"/>
          <p:cNvSpPr/>
          <p:nvPr/>
        </p:nvSpPr>
        <p:spPr>
          <a:xfrm>
            <a:off x="2267744" y="170668"/>
            <a:ext cx="58642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 smtClean="0"/>
              <a:t>Contexte départemental de l’occitan second degré: 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677270"/>
              </p:ext>
            </p:extLst>
          </p:nvPr>
        </p:nvGraphicFramePr>
        <p:xfrm>
          <a:off x="360000" y="1203598"/>
          <a:ext cx="8039100" cy="981075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92729781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49252616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2238874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7806096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2811666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15505702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7618646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20921107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51020874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2908541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RS21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RS22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RS23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6576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Autonomie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Autonomie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Autonomie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6081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3083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LGT-LP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2777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département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502833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115616" y="69954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Budget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20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Intitulé de la direction / rectorat de l’académie de Toulouse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>
          <a:xfrm>
            <a:off x="360000" y="1491630"/>
            <a:ext cx="8424000" cy="329187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1400" cap="none" dirty="0" smtClean="0"/>
              <a:t>Enseignement sections bilingues / enseignement renforcé </a:t>
            </a:r>
            <a:r>
              <a:rPr lang="fr-FR" sz="1400" b="0" cap="none" dirty="0" smtClean="0"/>
              <a:t>: </a:t>
            </a:r>
            <a:r>
              <a:rPr lang="fr-FR" sz="1200" b="0" cap="none" dirty="0" smtClean="0"/>
              <a:t>analyser les effets à moyen et long terme / le nombre d’élèves concernés, la mobilité des enseignants bilingues, la continuité avec le collège.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1400" cap="none" dirty="0" smtClean="0"/>
              <a:t>CNR :</a:t>
            </a:r>
            <a:r>
              <a:rPr lang="fr-FR" sz="1400" b="0" cap="none" dirty="0" smtClean="0"/>
              <a:t> </a:t>
            </a:r>
            <a:r>
              <a:rPr lang="fr-FR" sz="1200" b="0" cap="none" dirty="0" smtClean="0"/>
              <a:t>projet de coordination d’actions départementales afin de renforcer les compétences des élèves dans la compréhension d’énoncés oraux et écrits et l’expression orale;</a:t>
            </a:r>
          </a:p>
          <a:p>
            <a:r>
              <a:rPr lang="fr-FR" sz="1200" b="0" cap="none" dirty="0"/>
              <a:t> </a:t>
            </a:r>
            <a:r>
              <a:rPr lang="fr-FR" sz="1200" b="0" cap="none" dirty="0" smtClean="0"/>
              <a:t>          </a:t>
            </a:r>
            <a:r>
              <a:rPr lang="fr-FR" sz="1200" b="0" u="sng" cap="none" dirty="0" smtClean="0"/>
              <a:t>OBJECTIFS </a:t>
            </a:r>
          </a:p>
          <a:p>
            <a:pPr marL="889200" lvl="2" indent="-457200"/>
            <a:r>
              <a:rPr lang="fr-FR" sz="1200" dirty="0" smtClean="0"/>
              <a:t>Comprendre un énoncé oral</a:t>
            </a:r>
          </a:p>
          <a:p>
            <a:pPr marL="889200" lvl="2" indent="-457200"/>
            <a:r>
              <a:rPr lang="fr-FR" sz="1200" dirty="0" smtClean="0"/>
              <a:t>Apprendre à émettre des hypothèses, comparer les langues, prélever des indices porteurs de sens</a:t>
            </a:r>
          </a:p>
          <a:p>
            <a:pPr marL="889200" lvl="2" indent="-457200"/>
            <a:r>
              <a:rPr lang="fr-FR" sz="1200" dirty="0" smtClean="0"/>
              <a:t>S’exprimer à l’oral</a:t>
            </a:r>
          </a:p>
          <a:p>
            <a:pPr marL="889200" lvl="2" indent="-457200"/>
            <a:r>
              <a:rPr lang="fr-FR" sz="1200" dirty="0" smtClean="0"/>
              <a:t>Prendre confiance en soi</a:t>
            </a:r>
          </a:p>
          <a:p>
            <a:pPr lvl="2" indent="0">
              <a:buNone/>
            </a:pPr>
            <a:r>
              <a:rPr lang="fr-FR" sz="1200" u="sng" dirty="0" smtClean="0"/>
              <a:t>ACTIONS et PARTENARIATS:</a:t>
            </a:r>
          </a:p>
          <a:p>
            <a:pPr marL="889200" lvl="2" indent="-457200"/>
            <a:r>
              <a:rPr lang="fr-FR" sz="1200" dirty="0" smtClean="0"/>
              <a:t>Multiplier les rencontres avec des textes authentiques documentaires et littéraires (écrit, oral, locuteurs natifs) </a:t>
            </a:r>
            <a:r>
              <a:rPr lang="fr-FR" sz="1200" dirty="0" smtClean="0">
                <a:sym typeface="Wingdings" panose="05000000000000000000" pitchFamily="2" charset="2"/>
              </a:rPr>
              <a:t> défi langues, locuteurs natifs intervenants, chorales pluri langues, bibliothèques pluri langues</a:t>
            </a:r>
          </a:p>
          <a:p>
            <a:pPr marL="889200" lvl="2" indent="-457200"/>
            <a:r>
              <a:rPr lang="fr-FR" sz="1200" dirty="0" smtClean="0">
                <a:sym typeface="Wingdings" panose="05000000000000000000" pitchFamily="2" charset="2"/>
              </a:rPr>
              <a:t>Rencontres avec des auteurs; tournée de théâtre; projet toponymie; radio Pais et OCTV; CAPOC</a:t>
            </a:r>
          </a:p>
          <a:p>
            <a:pPr marL="889200" lvl="2" indent="-457200"/>
            <a:r>
              <a:rPr lang="fr-FR" sz="1200" dirty="0" smtClean="0">
                <a:sym typeface="Wingdings" panose="05000000000000000000" pitchFamily="2" charset="2"/>
              </a:rPr>
              <a:t>Ateliers de pratique linguistique pour les adultes</a:t>
            </a:r>
          </a:p>
          <a:p>
            <a:pPr marL="889200" lvl="2" indent="-457200"/>
            <a:endParaRPr lang="fr-FR" sz="1200" dirty="0">
              <a:sym typeface="Wingdings" panose="05000000000000000000" pitchFamily="2" charset="2"/>
            </a:endParaRPr>
          </a:p>
          <a:p>
            <a:pPr marL="285750" lvl="2" indent="-285750"/>
            <a:r>
              <a:rPr lang="fr-FR" sz="1200" dirty="0" smtClean="0">
                <a:sym typeface="Wingdings" panose="05000000000000000000" pitchFamily="2" charset="2"/>
              </a:rPr>
              <a:t>Enquête pour la continuité collège-lycée dans le bassin tarbais</a:t>
            </a:r>
            <a:endParaRPr lang="fr-FR" sz="1400" dirty="0" smtClean="0"/>
          </a:p>
          <a:p>
            <a:pPr marL="889200" lvl="2" indent="-457200"/>
            <a:endParaRPr lang="fr-FR" sz="14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fr-FR" sz="1400" b="0" cap="none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fr-FR" sz="1400" b="0" cap="none" dirty="0"/>
          </a:p>
        </p:txBody>
      </p:sp>
      <p:sp>
        <p:nvSpPr>
          <p:cNvPr id="2" name="Rectangle 1"/>
          <p:cNvSpPr/>
          <p:nvPr/>
        </p:nvSpPr>
        <p:spPr>
          <a:xfrm>
            <a:off x="3923928" y="1059582"/>
            <a:ext cx="2890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PISTES DE REFLEXION :</a:t>
            </a:r>
          </a:p>
        </p:txBody>
      </p:sp>
    </p:spTree>
    <p:extLst>
      <p:ext uri="{BB962C8B-B14F-4D97-AF65-F5344CB8AC3E}">
        <p14:creationId xmlns:p14="http://schemas.microsoft.com/office/powerpoint/2010/main" val="3010716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27/06/2022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DSDEN65/ </a:t>
            </a:r>
            <a:r>
              <a:rPr lang="fr-FR" dirty="0"/>
              <a:t>rectorat de l’académie de Toulouse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131840" y="2208733"/>
            <a:ext cx="3240359" cy="951774"/>
          </a:xfrm>
        </p:spPr>
        <p:txBody>
          <a:bodyPr/>
          <a:lstStyle/>
          <a:p>
            <a:r>
              <a:rPr lang="fr-FR" sz="1800" dirty="0" smtClean="0"/>
              <a:t>Merci de votre attention.</a:t>
            </a:r>
            <a:endParaRPr lang="fr-FR" sz="1800" dirty="0"/>
          </a:p>
          <a:p>
            <a:r>
              <a:rPr lang="fr-FR" sz="1800" i="1" dirty="0" err="1" smtClean="0"/>
              <a:t>Mercés</a:t>
            </a:r>
            <a:r>
              <a:rPr lang="fr-FR" sz="1800" i="1" dirty="0" smtClean="0"/>
              <a:t> </a:t>
            </a:r>
            <a:r>
              <a:rPr lang="fr-FR" sz="1800" i="1" dirty="0" err="1"/>
              <a:t>p</a:t>
            </a:r>
            <a:r>
              <a:rPr lang="fr-FR" sz="1800" i="1" dirty="0" err="1" smtClean="0"/>
              <a:t>era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vòsta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atencion</a:t>
            </a:r>
            <a:r>
              <a:rPr lang="fr-FR" sz="1800" i="1" dirty="0" smtClean="0"/>
              <a:t>.</a:t>
            </a:r>
            <a:endParaRPr lang="fr-FR" sz="1800" i="1" dirty="0"/>
          </a:p>
        </p:txBody>
      </p:sp>
    </p:spTree>
    <p:extLst>
      <p:ext uri="{BB962C8B-B14F-4D97-AF65-F5344CB8AC3E}">
        <p14:creationId xmlns:p14="http://schemas.microsoft.com/office/powerpoint/2010/main" val="25275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987734"/>
            <a:ext cx="4824536" cy="720000"/>
          </a:xfrm>
        </p:spPr>
        <p:txBody>
          <a:bodyPr/>
          <a:lstStyle/>
          <a:p>
            <a:r>
              <a:rPr lang="fr-FR" dirty="0" smtClean="0"/>
              <a:t>Ordre du jour :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DSDEN65/ </a:t>
            </a:r>
            <a:r>
              <a:rPr lang="fr-FR" dirty="0" smtClean="0"/>
              <a:t> rectorat de l’académie de Toulouse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1763688" y="2427734"/>
            <a:ext cx="6048672" cy="1275766"/>
          </a:xfrm>
        </p:spPr>
        <p:txBody>
          <a:bodyPr/>
          <a:lstStyle/>
          <a:p>
            <a:pPr lvl="0"/>
            <a:r>
              <a:rPr lang="fr-FR" sz="1600" b="1" dirty="0" smtClean="0"/>
              <a:t>Evolution des projets pédagogiques depuis le GTD du 28 novembre 2022</a:t>
            </a:r>
          </a:p>
          <a:p>
            <a:pPr lvl="0"/>
            <a:endParaRPr lang="fr-FR" sz="1600" b="1" dirty="0" smtClean="0"/>
          </a:p>
          <a:p>
            <a:pPr lvl="0"/>
            <a:r>
              <a:rPr lang="fr-FR" sz="1600" b="1" dirty="0" smtClean="0"/>
              <a:t>Préparation de la rentrée scolaire 2023-2024</a:t>
            </a:r>
          </a:p>
          <a:p>
            <a:pPr lvl="0"/>
            <a:r>
              <a:rPr lang="fr-FR" sz="1600" b="1" dirty="0"/>
              <a:t>	</a:t>
            </a:r>
            <a:r>
              <a:rPr lang="fr-FR" sz="1600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0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IDSDEN 65 / rectorat de l’académie de Toulouse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559975" y="170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dirty="0" smtClean="0"/>
              <a:t>Point de situation pédagogique: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55576" y="699542"/>
            <a:ext cx="763284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Evolution des projets pédagogiques depuis le GTD du 28 novembre 2022</a:t>
            </a:r>
          </a:p>
          <a:p>
            <a:r>
              <a:rPr lang="fr-FR" sz="1600" u="sng" dirty="0" smtClean="0"/>
              <a:t>Pour le premier degré 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Les formations prévues ont pu être tenues : « enseigner les sciences en occitan » pour les PE bilingues et « enseignement plurilingue » (TER Haute Bigorre, territoire linguistique Arreau). 2 n’ont pu être tenues : </a:t>
            </a:r>
            <a:r>
              <a:rPr lang="fr-FR" sz="1600" dirty="0"/>
              <a:t>« enseignement plurilingue » </a:t>
            </a:r>
            <a:r>
              <a:rPr lang="fr-FR" sz="1600" dirty="0" smtClean="0"/>
              <a:t>sur les territoires linguistiques de la vallée des Gaves et de </a:t>
            </a:r>
            <a:r>
              <a:rPr lang="fr-FR" sz="1600" dirty="0"/>
              <a:t>B</a:t>
            </a:r>
            <a:r>
              <a:rPr lang="fr-FR" sz="1600" dirty="0" smtClean="0"/>
              <a:t>agnères.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Des regroupements dédiés aux enseignants bilingues ont eu lieu les mercredis.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E</a:t>
            </a:r>
            <a:r>
              <a:rPr lang="fr-FR" sz="1600" dirty="0" smtClean="0"/>
              <a:t>n avril, une journée enseignants bilingues premier et second degré s’est déroulée à l’abbaye de St Sever de </a:t>
            </a:r>
            <a:r>
              <a:rPr lang="fr-FR" sz="1600" dirty="0" err="1" smtClean="0"/>
              <a:t>Rustan</a:t>
            </a:r>
            <a:r>
              <a:rPr lang="fr-FR" sz="1600" dirty="0" smtClean="0"/>
              <a:t> (propriété du département). Ouverture Mme Miquel Val, animation Mr Agar, Mme Lavit, Mme Lanne; Intervenants Mr Giustiniani (conseil départemental et archives), Mr Verdier (toponymie à St Sever). Un temps  de travail constructif et apprécié.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7554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IDSDEN 65 / rectorat de l’académie de Toulouse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559975" y="170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dirty="0" smtClean="0"/>
              <a:t>Point de situation pédagogique: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67544" y="699542"/>
            <a:ext cx="79208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 err="1" smtClean="0"/>
              <a:t>Dictada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occitana</a:t>
            </a:r>
            <a:r>
              <a:rPr lang="fr-FR" sz="1600" b="1" dirty="0" smtClean="0"/>
              <a:t> </a:t>
            </a:r>
            <a:r>
              <a:rPr lang="fr-FR" sz="1600" dirty="0" smtClean="0"/>
              <a:t>:</a:t>
            </a:r>
          </a:p>
          <a:p>
            <a:r>
              <a:rPr lang="fr-FR" sz="1400" dirty="0" smtClean="0"/>
              <a:t>Organisée en </a:t>
            </a:r>
            <a:r>
              <a:rPr lang="fr-FR" sz="1400" dirty="0" err="1" smtClean="0"/>
              <a:t>visio</a:t>
            </a:r>
            <a:r>
              <a:rPr lang="fr-FR" sz="1400" dirty="0" smtClean="0"/>
              <a:t> en partenariat avec l’association </a:t>
            </a:r>
            <a:r>
              <a:rPr lang="fr-FR" sz="1400" dirty="0" err="1" smtClean="0"/>
              <a:t>Aigaberdenc</a:t>
            </a:r>
            <a:r>
              <a:rPr lang="fr-FR" sz="1400" dirty="0" smtClean="0"/>
              <a:t> et</a:t>
            </a:r>
          </a:p>
          <a:p>
            <a:r>
              <a:rPr lang="fr-FR" sz="1400" dirty="0" smtClean="0"/>
              <a:t> le conseil </a:t>
            </a:r>
            <a:r>
              <a:rPr lang="fr-FR" sz="1400" dirty="0" err="1" smtClean="0"/>
              <a:t>déparemental</a:t>
            </a:r>
            <a:r>
              <a:rPr lang="fr-FR" sz="1400" dirty="0" smtClean="0"/>
              <a:t>:  5 classes de cycle 3 des sections bilingues</a:t>
            </a:r>
          </a:p>
          <a:p>
            <a:r>
              <a:rPr lang="fr-FR" sz="1400" dirty="0" smtClean="0"/>
              <a:t> (73 élèves) </a:t>
            </a:r>
          </a:p>
          <a:p>
            <a:endParaRPr lang="fr-F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 smtClean="0"/>
              <a:t>Projet PEAC « </a:t>
            </a:r>
            <a:r>
              <a:rPr lang="fr-FR" sz="1600" b="1" dirty="0" err="1" smtClean="0"/>
              <a:t>Mainats</a:t>
            </a:r>
            <a:r>
              <a:rPr lang="fr-FR" sz="1600" b="1" dirty="0" smtClean="0"/>
              <a:t> en </a:t>
            </a:r>
            <a:r>
              <a:rPr lang="fr-FR" sz="1600" b="1" dirty="0" err="1" smtClean="0"/>
              <a:t>canta</a:t>
            </a:r>
            <a:r>
              <a:rPr lang="fr-FR" sz="1600" b="1" dirty="0" smtClean="0"/>
              <a:t> »: le chant à danser </a:t>
            </a:r>
          </a:p>
          <a:p>
            <a:r>
              <a:rPr lang="fr-FR" sz="1400" dirty="0" smtClean="0"/>
              <a:t>54 classes (1165 élèves) inscrites au projet </a:t>
            </a:r>
          </a:p>
          <a:p>
            <a:r>
              <a:rPr lang="fr-FR" sz="1400" dirty="0" smtClean="0"/>
              <a:t>parcours de formation </a:t>
            </a:r>
            <a:r>
              <a:rPr lang="fr-FR" sz="1400" dirty="0" err="1" smtClean="0"/>
              <a:t>m@gistère</a:t>
            </a:r>
            <a:r>
              <a:rPr lang="fr-FR" sz="1400" dirty="0" smtClean="0"/>
              <a:t> accompagnant le projet pour les enseignants </a:t>
            </a:r>
          </a:p>
          <a:p>
            <a:r>
              <a:rPr lang="fr-FR" sz="1400" dirty="0"/>
              <a:t>Interventions des artistes en classe ( co-financement conseil départemental) </a:t>
            </a:r>
          </a:p>
          <a:p>
            <a:r>
              <a:rPr lang="fr-FR" sz="1400" dirty="0" smtClean="0"/>
              <a:t>2 regroupements </a:t>
            </a:r>
            <a:r>
              <a:rPr lang="fr-FR" sz="1400" dirty="0"/>
              <a:t>des élèves dans le cadre du festival « </a:t>
            </a:r>
            <a:r>
              <a:rPr lang="fr-FR" sz="1400" dirty="0" err="1"/>
              <a:t>Tarba</a:t>
            </a:r>
            <a:r>
              <a:rPr lang="fr-FR" sz="1400" dirty="0"/>
              <a:t> en </a:t>
            </a:r>
            <a:r>
              <a:rPr lang="fr-FR" sz="1400" dirty="0" err="1"/>
              <a:t>canta</a:t>
            </a:r>
            <a:r>
              <a:rPr lang="fr-FR" sz="1400" dirty="0"/>
              <a:t> </a:t>
            </a:r>
            <a:r>
              <a:rPr lang="fr-FR" sz="1400" dirty="0" smtClean="0"/>
              <a:t>»: </a:t>
            </a:r>
          </a:p>
          <a:p>
            <a:r>
              <a:rPr lang="fr-FR" sz="1400" dirty="0" smtClean="0"/>
              <a:t>Cycle 1 : 552 élèves – Cycles 2 et 3: 473 élèves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 smtClean="0"/>
              <a:t>Défi langues académique : occitan</a:t>
            </a:r>
          </a:p>
          <a:p>
            <a:r>
              <a:rPr lang="fr-FR" sz="1600" dirty="0" smtClean="0"/>
              <a:t>Thématique: los </a:t>
            </a:r>
            <a:r>
              <a:rPr lang="fr-FR" sz="1600" dirty="0" err="1" smtClean="0"/>
              <a:t>personatges</a:t>
            </a:r>
            <a:r>
              <a:rPr lang="fr-FR" sz="1600" dirty="0" smtClean="0"/>
              <a:t> de Carnaval</a:t>
            </a:r>
          </a:p>
          <a:p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pic>
        <p:nvPicPr>
          <p:cNvPr id="12" name="Image 11" descr="cid:9aa79352-a6d5-483d-b5cf-09619c43c870@ac-toulouse.fr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7839" y="737049"/>
            <a:ext cx="1224136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3175" y="2795594"/>
            <a:ext cx="1628800" cy="122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63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66" y="830173"/>
            <a:ext cx="5256554" cy="1959782"/>
          </a:xfrm>
        </p:spPr>
        <p:txBody>
          <a:bodyPr/>
          <a:lstStyle/>
          <a:p>
            <a:r>
              <a:rPr lang="fr-FR" sz="1400" dirty="0" smtClean="0"/>
              <a:t>Rencontre des classes bilingues: vendredi 23 juin à Séméac : </a:t>
            </a:r>
            <a:br>
              <a:rPr lang="fr-FR" sz="1400" dirty="0" smtClean="0"/>
            </a:br>
            <a:r>
              <a:rPr lang="fr-FR" sz="1200" i="1" dirty="0" smtClean="0"/>
              <a:t>avec la participation élèves de L’UPE2A</a:t>
            </a:r>
            <a:br>
              <a:rPr lang="fr-FR" sz="1200" i="1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- </a:t>
            </a:r>
            <a:r>
              <a:rPr lang="fr-FR" sz="1200" dirty="0" err="1" smtClean="0"/>
              <a:t>gran</a:t>
            </a:r>
            <a:r>
              <a:rPr lang="fr-FR" sz="1200" dirty="0" smtClean="0"/>
              <a:t> </a:t>
            </a:r>
            <a:r>
              <a:rPr lang="fr-FR" sz="1200" dirty="0" err="1" smtClean="0"/>
              <a:t>tornei</a:t>
            </a:r>
            <a:r>
              <a:rPr lang="fr-FR" sz="1200" dirty="0" smtClean="0"/>
              <a:t> de </a:t>
            </a:r>
            <a:r>
              <a:rPr lang="fr-FR" sz="1200" dirty="0" err="1" smtClean="0"/>
              <a:t>craba</a:t>
            </a:r>
            <a:r>
              <a:rPr lang="fr-FR" sz="1200" dirty="0" smtClean="0"/>
              <a:t> </a:t>
            </a:r>
            <a:br>
              <a:rPr lang="fr-FR" sz="1200" dirty="0" smtClean="0"/>
            </a:br>
            <a:r>
              <a:rPr lang="fr-FR" sz="1200" dirty="0" smtClean="0"/>
              <a:t>- ateliers jeux traditionnels et conte </a:t>
            </a:r>
            <a:br>
              <a:rPr lang="fr-FR" sz="1200" dirty="0" smtClean="0"/>
            </a:br>
            <a:r>
              <a:rPr lang="fr-FR" sz="1200" dirty="0" smtClean="0"/>
              <a:t>- cinéma en occitan (2 projections financées par le Conseil départemental des Hautes Pyrénées )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418 élèves ont participé à cette journée </a:t>
            </a: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 smtClean="0"/>
              <a:t/>
            </a:r>
            <a:br>
              <a:rPr lang="fr-FR" sz="1400" dirty="0" smtClean="0"/>
            </a:br>
            <a:endParaRPr lang="fr-FR" sz="1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DSDEN65/ </a:t>
            </a:r>
            <a:r>
              <a:rPr lang="fr-FR" dirty="0" smtClean="0"/>
              <a:t> rectorat de l’académie de Toulouse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760" y="3141665"/>
            <a:ext cx="3122298" cy="144016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870523" y="1179959"/>
            <a:ext cx="3147815" cy="236086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026" y="2806598"/>
            <a:ext cx="792087" cy="116203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113" y="2802377"/>
            <a:ext cx="789709" cy="117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16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IDSDEN 65 / rectorat de l’académie de Toulouse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2952000" y="16964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dirty="0" smtClean="0"/>
              <a:t>Point de situation pédagogique: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00161" y="579647"/>
            <a:ext cx="71366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pour le second degré </a:t>
            </a:r>
            <a:r>
              <a:rPr lang="fr-FR" dirty="0" smtClean="0"/>
              <a:t>: </a:t>
            </a:r>
            <a:endParaRPr lang="fr-FR" sz="1600" dirty="0" smtClean="0"/>
          </a:p>
          <a:p>
            <a:r>
              <a:rPr lang="fr-FR" sz="1600" b="1" dirty="0" smtClean="0">
                <a:solidFill>
                  <a:srgbClr val="0070C0"/>
                </a:solidFill>
              </a:rPr>
              <a:t>PEC-CO</a:t>
            </a:r>
            <a:r>
              <a:rPr lang="fr-FR" sz="1600" dirty="0" smtClean="0">
                <a:solidFill>
                  <a:srgbClr val="0070C0"/>
                </a:solidFill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/>
              <a:t>Collège de Trie/Baïse </a:t>
            </a:r>
            <a:r>
              <a:rPr lang="fr-FR" sz="1400" dirty="0" smtClean="0"/>
              <a:t>: le film « </a:t>
            </a:r>
            <a:r>
              <a:rPr lang="fr-FR" sz="1400" i="1" dirty="0" smtClean="0"/>
              <a:t>Pirata de </a:t>
            </a:r>
            <a:r>
              <a:rPr lang="fr-FR" sz="1400" i="1" dirty="0" err="1" smtClean="0"/>
              <a:t>Montanha</a:t>
            </a:r>
            <a:r>
              <a:rPr lang="fr-FR" sz="1400" i="1" dirty="0" smtClean="0"/>
              <a:t> </a:t>
            </a:r>
            <a:r>
              <a:rPr lang="fr-FR" sz="1400" dirty="0" smtClean="0"/>
              <a:t>» (artistes </a:t>
            </a:r>
            <a:r>
              <a:rPr lang="fr-FR" sz="1400" dirty="0" err="1" smtClean="0"/>
              <a:t>Alidé</a:t>
            </a:r>
            <a:r>
              <a:rPr lang="fr-FR" sz="1400" dirty="0" smtClean="0"/>
              <a:t> Sans, chanson / Perry Taylor, dessinateur) a été finalisé et présenté aux parents d’élèves au cours d’une soirée festive le 23 juin au collège. </a:t>
            </a:r>
          </a:p>
          <a:p>
            <a:r>
              <a:rPr lang="fr-FR" sz="500" dirty="0" smtClean="0">
                <a:solidFill>
                  <a:srgbClr val="0070C0"/>
                </a:solidFill>
                <a:sym typeface="Wingdings" panose="05000000000000000000" pitchFamily="2" charset="2"/>
              </a:rPr>
              <a:t>	</a:t>
            </a:r>
            <a:endParaRPr lang="fr-FR" sz="500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/>
              <a:t>Collège </a:t>
            </a:r>
            <a:r>
              <a:rPr lang="fr-FR" sz="1400" b="1" dirty="0" smtClean="0"/>
              <a:t>Pyrénées Tarbes</a:t>
            </a:r>
            <a:r>
              <a:rPr lang="fr-FR" sz="1400" dirty="0" smtClean="0"/>
              <a:t>: « </a:t>
            </a:r>
            <a:r>
              <a:rPr lang="fr-FR" sz="1400" i="1" dirty="0" smtClean="0"/>
              <a:t>E si m’</a:t>
            </a:r>
            <a:r>
              <a:rPr lang="fr-FR" sz="1400" i="1" dirty="0" err="1" smtClean="0"/>
              <a:t>èran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cantadas</a:t>
            </a:r>
            <a:r>
              <a:rPr lang="fr-FR" sz="1400" i="1" dirty="0" smtClean="0"/>
              <a:t> las </a:t>
            </a:r>
            <a:r>
              <a:rPr lang="fr-FR" sz="1400" i="1" dirty="0" err="1" smtClean="0"/>
              <a:t>Pireneas</a:t>
            </a:r>
            <a:r>
              <a:rPr lang="fr-FR" sz="1400" dirty="0" smtClean="0"/>
              <a:t> » (occitan, technologie et éducation musicale) L’aboutissement du projet a été présenté au collège et à l’école de </a:t>
            </a:r>
            <a:r>
              <a:rPr lang="fr-FR" sz="1400" dirty="0" err="1" smtClean="0"/>
              <a:t>Juillan</a:t>
            </a:r>
            <a:r>
              <a:rPr lang="fr-FR" sz="1400" dirty="0" smtClean="0"/>
              <a:t> </a:t>
            </a:r>
          </a:p>
          <a:p>
            <a:r>
              <a:rPr lang="fr-FR" sz="1400" dirty="0" smtClean="0"/>
              <a:t>      Clip:  </a:t>
            </a:r>
            <a:r>
              <a:rPr lang="fr-FR" sz="1400" dirty="0" smtClean="0">
                <a:hlinkClick r:id="rId2"/>
              </a:rPr>
              <a:t>https</a:t>
            </a:r>
            <a:r>
              <a:rPr lang="fr-FR" sz="1400" dirty="0">
                <a:hlinkClick r:id="rId2"/>
              </a:rPr>
              <a:t>://</a:t>
            </a:r>
            <a:r>
              <a:rPr lang="fr-FR" sz="1400" dirty="0" smtClean="0">
                <a:hlinkClick r:id="rId2"/>
              </a:rPr>
              <a:t>youtu.be/IYASKRUifjo </a:t>
            </a:r>
            <a:r>
              <a:rPr lang="fr-FR" sz="1400" dirty="0"/>
              <a:t>; </a:t>
            </a:r>
            <a:endParaRPr lang="fr-FR" sz="1400" dirty="0" smtClean="0"/>
          </a:p>
          <a:p>
            <a:endParaRPr lang="fr-FR" sz="1400" b="1" dirty="0">
              <a:solidFill>
                <a:srgbClr val="0070C0"/>
              </a:solidFill>
            </a:endParaRPr>
          </a:p>
          <a:p>
            <a:r>
              <a:rPr lang="fr-FR" sz="1400" b="1" dirty="0" smtClean="0">
                <a:solidFill>
                  <a:srgbClr val="0070C0"/>
                </a:solidFill>
              </a:rPr>
              <a:t>AUTRES PROJETS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err="1"/>
              <a:t>Bearn</a:t>
            </a:r>
            <a:r>
              <a:rPr lang="fr-FR" sz="1400" b="1" dirty="0"/>
              <a:t>, </a:t>
            </a:r>
            <a:r>
              <a:rPr lang="fr-FR" sz="1400" b="1" dirty="0" smtClean="0"/>
              <a:t>avant !  </a:t>
            </a:r>
            <a:r>
              <a:rPr lang="fr-FR" sz="1400" b="1" dirty="0" err="1" smtClean="0"/>
              <a:t>Collègi</a:t>
            </a:r>
            <a:r>
              <a:rPr lang="fr-FR" sz="1400" b="1" dirty="0" smtClean="0"/>
              <a:t> </a:t>
            </a:r>
            <a:r>
              <a:rPr lang="fr-FR" sz="1400" b="1" dirty="0"/>
              <a:t>de la </a:t>
            </a:r>
            <a:r>
              <a:rPr lang="fr-FR" sz="1400" b="1" dirty="0" err="1" smtClean="0"/>
              <a:t>Varossa</a:t>
            </a:r>
            <a:r>
              <a:rPr lang="fr-FR" sz="1400" b="1" dirty="0" smtClean="0"/>
              <a:t> / Loure-Barousse</a:t>
            </a:r>
            <a:endParaRPr lang="fr-FR" sz="1400" dirty="0"/>
          </a:p>
          <a:p>
            <a:pPr algn="just"/>
            <a:r>
              <a:rPr lang="fr-FR" sz="1400" dirty="0" smtClean="0"/>
              <a:t>En partenariat avec le lycée de Saint-Gaudens, voyage en </a:t>
            </a:r>
            <a:r>
              <a:rPr lang="fr-FR" sz="1400" dirty="0" err="1" smtClean="0"/>
              <a:t>Bearn</a:t>
            </a:r>
            <a:r>
              <a:rPr lang="fr-FR" sz="1400" dirty="0" smtClean="0"/>
              <a:t> des </a:t>
            </a:r>
            <a:r>
              <a:rPr lang="fr-FR" sz="1400" dirty="0"/>
              <a:t>collégiens de 3</a:t>
            </a:r>
            <a:r>
              <a:rPr lang="fr-FR" sz="1400" baseline="30000" dirty="0"/>
              <a:t>ème</a:t>
            </a:r>
            <a:r>
              <a:rPr lang="fr-FR" sz="1400" dirty="0"/>
              <a:t> </a:t>
            </a:r>
            <a:r>
              <a:rPr lang="fr-FR" sz="1400" dirty="0" smtClean="0"/>
              <a:t>Rencontre de plusieurs </a:t>
            </a:r>
            <a:r>
              <a:rPr lang="fr-FR" sz="1400" dirty="0"/>
              <a:t>intervenants qui parlent l’occitan et qui, pour la </a:t>
            </a:r>
            <a:r>
              <a:rPr lang="fr-FR" sz="1400" dirty="0" smtClean="0"/>
              <a:t>plupart, </a:t>
            </a:r>
            <a:r>
              <a:rPr lang="fr-FR" sz="1400" dirty="0"/>
              <a:t>ont choisi d’en faire leur métier (enseignants, chef d’entreprise, professionnel du tourisme, agriculteur, musicien, responsable associatif, journaliste)</a:t>
            </a:r>
          </a:p>
          <a:p>
            <a:endParaRPr lang="fr-FR" sz="5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/>
              <a:t>« </a:t>
            </a:r>
            <a:r>
              <a:rPr lang="fr-FR" sz="1400" b="1" dirty="0" err="1"/>
              <a:t>Er’aiga</a:t>
            </a:r>
            <a:r>
              <a:rPr lang="fr-FR" sz="1400" b="1" dirty="0"/>
              <a:t> </a:t>
            </a:r>
            <a:r>
              <a:rPr lang="fr-FR" sz="1400" b="1" dirty="0" smtClean="0"/>
              <a:t>»,  31ème </a:t>
            </a:r>
            <a:r>
              <a:rPr lang="fr-FR" sz="1400" b="1" dirty="0"/>
              <a:t>concours bigourdan d’expression </a:t>
            </a:r>
            <a:r>
              <a:rPr lang="fr-FR" sz="1400" b="1" dirty="0" smtClean="0"/>
              <a:t>gasconne </a:t>
            </a:r>
            <a:r>
              <a:rPr lang="fr-FR" sz="1400" dirty="0" smtClean="0"/>
              <a:t>(remise des prix le 13 mai 2023). </a:t>
            </a:r>
            <a:r>
              <a:rPr lang="fr-FR" sz="1400" b="1" dirty="0" smtClean="0"/>
              <a:t>Eras Escalas de </a:t>
            </a:r>
            <a:r>
              <a:rPr lang="fr-FR" sz="1400" b="1" dirty="0" err="1" smtClean="0"/>
              <a:t>Primtemps</a:t>
            </a:r>
            <a:r>
              <a:rPr lang="fr-FR" sz="1400" b="1" dirty="0" smtClean="0"/>
              <a:t>.</a:t>
            </a:r>
            <a:endParaRPr lang="fr-FR" sz="1400" b="1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1588" y="1331745"/>
            <a:ext cx="1429637" cy="84169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2360" y="184802"/>
            <a:ext cx="694440" cy="93156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5119" y="2594333"/>
            <a:ext cx="1316106" cy="98757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8565" y="3739832"/>
            <a:ext cx="811717" cy="114671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67773">
            <a:off x="8365330" y="3769161"/>
            <a:ext cx="595895" cy="105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5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DSDEN65/ </a:t>
            </a:r>
            <a:r>
              <a:rPr lang="fr-FR" dirty="0" smtClean="0"/>
              <a:t> rectorat de l’académie de Toulouse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1331640" y="1923678"/>
            <a:ext cx="6984776" cy="1275766"/>
          </a:xfrm>
        </p:spPr>
        <p:txBody>
          <a:bodyPr/>
          <a:lstStyle/>
          <a:p>
            <a:pPr lvl="0"/>
            <a:r>
              <a:rPr lang="fr-FR" sz="3200" b="1" dirty="0" smtClean="0"/>
              <a:t>Préparation de la rentrée scolaire 2023-2024</a:t>
            </a:r>
          </a:p>
          <a:p>
            <a:pPr lvl="0"/>
            <a:r>
              <a:rPr lang="fr-FR" sz="1600" b="1" dirty="0"/>
              <a:t>	</a:t>
            </a:r>
            <a:r>
              <a:rPr lang="fr-FR" sz="1600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14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27/06/2022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IDSDEN 65 / rectorat de l’académie de Toulouse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559975" y="170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dirty="0" smtClean="0"/>
              <a:t>Etat des lieux dans le premier degré: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99127" y="725237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ORGANISATION de l’ENSEIGNEMENT et de l’INITIATION</a:t>
            </a:r>
            <a:endParaRPr lang="fr-FR" u="sng" dirty="0"/>
          </a:p>
          <a:p>
            <a:endParaRPr lang="fr-FR" b="1" dirty="0" smtClean="0"/>
          </a:p>
          <a:p>
            <a:pPr algn="just"/>
            <a:r>
              <a:rPr lang="fr-FR" b="1" dirty="0" smtClean="0"/>
              <a:t>Sensibilisation </a:t>
            </a:r>
            <a:r>
              <a:rPr lang="fr-FR" b="1" dirty="0"/>
              <a:t>et initiation.</a:t>
            </a:r>
            <a:endParaRPr lang="fr-FR" dirty="0"/>
          </a:p>
          <a:p>
            <a:pPr algn="just"/>
            <a:r>
              <a:rPr lang="fr-FR" dirty="0"/>
              <a:t>Sensibilisation ou initiation sont assurées dès la maternelle par les professeurs des </a:t>
            </a:r>
            <a:r>
              <a:rPr lang="fr-FR" dirty="0" smtClean="0"/>
              <a:t>écoles ou </a:t>
            </a:r>
            <a:r>
              <a:rPr lang="fr-FR" dirty="0"/>
              <a:t>par des intervenants de l’association </a:t>
            </a:r>
            <a:r>
              <a:rPr lang="fr-FR" dirty="0" err="1"/>
              <a:t>Parlem</a:t>
            </a:r>
            <a:r>
              <a:rPr lang="fr-FR" dirty="0"/>
              <a:t> !</a:t>
            </a:r>
          </a:p>
          <a:p>
            <a:pPr algn="just"/>
            <a:r>
              <a:rPr lang="fr-FR" dirty="0"/>
              <a:t> </a:t>
            </a:r>
          </a:p>
          <a:p>
            <a:pPr algn="just"/>
            <a:r>
              <a:rPr lang="fr-FR" b="1" dirty="0"/>
              <a:t>Enseignement renforcé : expérimentations.</a:t>
            </a:r>
            <a:endParaRPr lang="fr-FR" dirty="0"/>
          </a:p>
          <a:p>
            <a:pPr algn="just"/>
            <a:r>
              <a:rPr lang="fr-FR" dirty="0"/>
              <a:t>Un enseignement renforcé est proposé dans </a:t>
            </a:r>
            <a:r>
              <a:rPr lang="fr-FR" dirty="0" smtClean="0"/>
              <a:t>(quelques) plusieurs classes </a:t>
            </a:r>
            <a:r>
              <a:rPr lang="fr-FR" dirty="0"/>
              <a:t>du département </a:t>
            </a:r>
            <a:r>
              <a:rPr lang="fr-FR" dirty="0" smtClean="0"/>
              <a:t>(3 </a:t>
            </a:r>
            <a:r>
              <a:rPr lang="fr-FR" dirty="0"/>
              <a:t>heures langue et culture par semaine, occitan langue d’enseignement </a:t>
            </a:r>
            <a:r>
              <a:rPr lang="fr-FR" dirty="0" smtClean="0"/>
              <a:t>en partie d’une </a:t>
            </a:r>
            <a:r>
              <a:rPr lang="fr-FR" dirty="0"/>
              <a:t>discipline).</a:t>
            </a:r>
          </a:p>
          <a:p>
            <a:r>
              <a:rPr lang="fr-FR" b="1" dirty="0"/>
              <a:t> </a:t>
            </a:r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64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27/06/2022</a:t>
            </a:r>
            <a:endParaRPr lang="fr-FR" cap="all" dirty="0"/>
          </a:p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IDSDEN 65 / rectorat de l’académie de Toulouse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559975" y="170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dirty="0" smtClean="0"/>
              <a:t>Etat des lieux dans le premier degré: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99127" y="725237"/>
            <a:ext cx="76328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ORGANISATION de l’ENSEIGNEMENT et de l’INITIATION</a:t>
            </a:r>
            <a:endParaRPr lang="fr-FR" u="sng" dirty="0"/>
          </a:p>
          <a:p>
            <a:endParaRPr lang="fr-FR" b="1" dirty="0" smtClean="0"/>
          </a:p>
          <a:p>
            <a:r>
              <a:rPr lang="fr-FR" b="1" dirty="0"/>
              <a:t>Enseignement bilingue.</a:t>
            </a:r>
            <a:endParaRPr lang="fr-FR" dirty="0"/>
          </a:p>
          <a:p>
            <a:r>
              <a:rPr lang="fr-FR" b="1" dirty="0"/>
              <a:t>Huit sites proposent un enseignement bilingue (parité horaire) : 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/>
              <a:t>Sarrancolin, 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 err="1"/>
              <a:t>Luz</a:t>
            </a:r>
            <a:r>
              <a:rPr lang="fr-FR" dirty="0"/>
              <a:t> St Sauveur (maternelle et élémentaire), 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/>
              <a:t>Rabastens de Bigorre, 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/>
              <a:t>Tarbes </a:t>
            </a:r>
            <a:r>
              <a:rPr lang="fr-FR" dirty="0" smtClean="0"/>
              <a:t>Primaire </a:t>
            </a:r>
            <a:r>
              <a:rPr lang="fr-FR" dirty="0"/>
              <a:t>H Duparc </a:t>
            </a:r>
            <a:r>
              <a:rPr lang="fr-FR" dirty="0" smtClean="0"/>
              <a:t>J </a:t>
            </a:r>
            <a:r>
              <a:rPr lang="fr-FR" dirty="0"/>
              <a:t>Moulin</a:t>
            </a:r>
            <a:r>
              <a:rPr lang="fr-FR" dirty="0" smtClean="0"/>
              <a:t>,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 err="1" smtClean="0"/>
              <a:t>Juillan</a:t>
            </a:r>
            <a:r>
              <a:rPr lang="fr-FR" dirty="0" smtClean="0"/>
              <a:t>, 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 smtClean="0"/>
              <a:t>Séméac </a:t>
            </a:r>
            <a:r>
              <a:rPr lang="fr-FR" dirty="0"/>
              <a:t>Maternelle J Bousquet </a:t>
            </a:r>
            <a:r>
              <a:rPr lang="fr-FR" dirty="0" smtClean="0"/>
              <a:t>et </a:t>
            </a:r>
            <a:r>
              <a:rPr lang="fr-FR" dirty="0"/>
              <a:t>Elémentaire Arbizon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/>
              <a:t>Ossun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 err="1"/>
              <a:t>Ibos</a:t>
            </a:r>
            <a:endParaRPr lang="fr-FR" dirty="0"/>
          </a:p>
          <a:p>
            <a:r>
              <a:rPr lang="fr-FR" b="1" dirty="0"/>
              <a:t> </a:t>
            </a:r>
            <a:endParaRPr lang="fr-FR" dirty="0"/>
          </a:p>
          <a:p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47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>Gabarit powerpoint MENJ</Description0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B279A5-87A2-445D-95C3-916EB9C5F0E3}">
  <ds:schemaRefs>
    <ds:schemaRef ds:uri="http://www.w3.org/XML/1998/namespace"/>
    <ds:schemaRef ds:uri="2c7ddd52-0a06-43b1-a35c-dcb15ea2e3f4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D416C5A-7AEB-4464-B116-D5E8F5627C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72BEA4-A762-4CC8-ADD6-932E44D60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4162</TotalTime>
  <Words>1387</Words>
  <Application>Microsoft Office PowerPoint</Application>
  <PresentationFormat>Affichage à l'écran (16:9)</PresentationFormat>
  <Paragraphs>197</Paragraphs>
  <Slides>14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MINISTÈRIEL</vt:lpstr>
      <vt:lpstr>Présentation PowerPoint</vt:lpstr>
      <vt:lpstr>Ordre du jour :</vt:lpstr>
      <vt:lpstr>Présentation PowerPoint</vt:lpstr>
      <vt:lpstr>Présentation PowerPoint</vt:lpstr>
      <vt:lpstr>Rencontre des classes bilingues: vendredi 23 juin à Séméac :  avec la participation élèves de L’UPE2A  - gran tornei de craba  - ateliers jeux traditionnels et conte  - cinéma en occitan (2 projections financées par le Conseil départemental des Hautes Pyrénées )  418 élèves ont participé à cette journée   </vt:lpstr>
      <vt:lpstr>Présentation PowerPoint</vt:lpstr>
      <vt:lpstr>Présentation PowerPoint</vt:lpstr>
      <vt:lpstr>Présentation PowerPoint</vt:lpstr>
      <vt:lpstr>Présentation PowerPoint</vt:lpstr>
      <vt:lpstr>Ressource – Enseignants premier degré 2023-2024:</vt:lpstr>
      <vt:lpstr>Second degré 2022-2023 :</vt:lpstr>
      <vt:lpstr>Présentation PowerPoint</vt:lpstr>
      <vt:lpstr>Présentation PowerPoint</vt:lpstr>
      <vt:lpstr>Présentation PowerPoint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lastModifiedBy>Beau Laure</cp:lastModifiedBy>
  <cp:revision>199</cp:revision>
  <dcterms:created xsi:type="dcterms:W3CDTF">2020-03-05T15:21:24Z</dcterms:created>
  <dcterms:modified xsi:type="dcterms:W3CDTF">2023-07-04T13:11:29Z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